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  <p:sldMasterId id="2147483655" r:id="rId3"/>
    <p:sldMasterId id="2147483656" r:id="rId4"/>
  </p:sldMasterIdLst>
  <p:notesMasterIdLst>
    <p:notesMasterId r:id="rId114"/>
  </p:notesMasterIdLst>
  <p:sldIdLst>
    <p:sldId id="256" r:id="rId5"/>
    <p:sldId id="257" r:id="rId6"/>
    <p:sldId id="258" r:id="rId7"/>
    <p:sldId id="36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115"/>
      <p:bold r:id="rId116"/>
      <p:italic r:id="rId117"/>
      <p:boldItalic r:id="rId118"/>
    </p:embeddedFont>
    <p:embeddedFont>
      <p:font typeface="Century Gothic" panose="020B0502020202020204" pitchFamily="34" charset="0"/>
      <p:regular r:id="rId119"/>
      <p:bold r:id="rId120"/>
      <p:italic r:id="rId121"/>
      <p:boldItalic r:id="rId122"/>
    </p:embeddedFont>
    <p:embeddedFont>
      <p:font typeface="Roboto" panose="02000000000000000000" pitchFamily="2" charset="0"/>
      <p:regular r:id="rId123"/>
      <p:bold r:id="rId124"/>
      <p:italic r:id="rId125"/>
      <p:boldItalic r:id="rId126"/>
    </p:embeddedFont>
    <p:embeddedFont>
      <p:font typeface="Tahoma" panose="020B0604030504040204" pitchFamily="34" charset="0"/>
      <p:regular r:id="rId127"/>
      <p:bold r:id="rId128"/>
    </p:embeddedFont>
    <p:embeddedFont>
      <p:font typeface="Trebuchet MS" panose="020B0603020202020204" pitchFamily="34" charset="0"/>
      <p:regular r:id="rId129"/>
      <p:bold r:id="rId130"/>
      <p:italic r:id="rId131"/>
      <p:boldItalic r:id="rId1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000000"/>
          </p15:clr>
        </p15:guide>
        <p15:guide id="2" pos="2236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8F5966-036A-478B-8531-1F4865E657EE}">
  <a:tblStyle styleId="{EF8F5966-036A-478B-8531-1F4865E657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9.fntdata"/><Relationship Id="rId128" Type="http://schemas.openxmlformats.org/officeDocument/2006/relationships/font" Target="fonts/font1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font" Target="fonts/font4.fntdata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font" Target="fonts/font10.fntdata"/><Relationship Id="rId129" Type="http://schemas.openxmlformats.org/officeDocument/2006/relationships/font" Target="fonts/font15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16.fntdata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font" Target="fonts/font1.fntdata"/><Relationship Id="rId131" Type="http://schemas.openxmlformats.org/officeDocument/2006/relationships/font" Target="fonts/font17.fntdata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18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137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83761562c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83761562c_1_31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483761562c_1_31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492b41b85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492b41b85b_1_1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g2492b41b85b_1_1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492b41b85b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492b41b85b_1_2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g2492b41b85b_1_2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492b41b85b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492b41b85b_1_3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492b41b85b_1_3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492b41b85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492b41b85b_1_4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g2492b41b85b_1_4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492b41b85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492b41b85b_1_5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g2492b41b85b_1_5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492b41b85b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492b41b85b_1_5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2492b41b85b_1_56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492b41b85b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492b41b85b_1_6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2492b41b85b_1_6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492b41b85b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492b41b85b_1_7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2492b41b85b_1_76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83761562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83761562c_1_1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483761562c_1_1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83761562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83761562c_1_2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483761562c_1_2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83761562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83761562c_1_3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483761562c_1_3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83761562c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83761562c_1_5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483761562c_1_52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83761562c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83761562c_1_8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483761562c_1_8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83761562c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83761562c_1_9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483761562c_1_9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83761562c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83761562c_1_9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483761562c_1_98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83761562c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83761562c_1_10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483761562c_1_106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83761562c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83761562c_1_11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483761562c_1_11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83761562c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83761562c_1_12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483761562c_1_12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83761562c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83761562c_1_21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483761562c_1_21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83761562c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83761562c_1_22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483761562c_1_22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83761562c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83761562c_1_6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2483761562c_1_6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83761562c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83761562c_1_24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483761562c_1_24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83761562c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83761562c_1_25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483761562c_1_25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83761562c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83761562c_1_26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483761562c_1_26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83761562c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83761562c_1_27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483761562c_1_272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83761562c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83761562c_1_13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483761562c_1_13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83761562c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83761562c_1_14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483761562c_1_14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37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83761562c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483761562c_1_15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483761562c_1_15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83761562c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483761562c_1_16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483761562c_1_16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83761562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83761562c_1_17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483761562c_1_17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83761562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83761562c_1_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483761562c_1_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83761562c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83761562c_1_17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483761562c_1_17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83761562c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83761562c_1_18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483761562c_1_18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83761562c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83761562c_1_19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2483761562c_1_19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83761562c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83761562c_1_20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2483761562c_1_20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83761562c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83761562c_1_21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483761562c_1_21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29" name="Google Shape;429;p2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30" name="Google Shape;430;p20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92b41b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92b41b85b_0_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492b41b85b_0_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48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92b41b85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92b41b85b_0_2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492b41b85b_0_2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49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87063e7e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87063e7ea_0_1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487063e7ea_0_13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87063e7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87063e7ea_0_2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2487063e7ea_0_2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87063e7e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87063e7ea_0_2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487063e7ea_0_2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/>
          </a:p>
        </p:txBody>
      </p:sp>
      <p:sp>
        <p:nvSpPr>
          <p:cNvPr id="489" name="Google Shape;489;p22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05" name="Google Shape;505;p2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/>
          </a:p>
        </p:txBody>
      </p:sp>
      <p:sp>
        <p:nvSpPr>
          <p:cNvPr id="506" name="Google Shape;506;p23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26" name="Google Shape;526;p2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endParaRPr/>
          </a:p>
        </p:txBody>
      </p:sp>
      <p:sp>
        <p:nvSpPr>
          <p:cNvPr id="527" name="Google Shape;527;p27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35" name="Google Shape;535;p2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44" name="Google Shape;544;p3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u="sng"/>
              <a:t>Ver “EJEMPLO Acta de </a:t>
            </a:r>
            <a:r>
              <a:rPr lang="en-US" b="1" u="sng" err="1"/>
              <a:t>constitución</a:t>
            </a:r>
            <a:r>
              <a:rPr lang="en-US" b="1" u="sng"/>
              <a:t> del proyecto.docx”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</p:txBody>
      </p:sp>
      <p:sp>
        <p:nvSpPr>
          <p:cNvPr id="545" name="Google Shape;545;p30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53" name="Google Shape;553;p3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1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83761562c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83761562c_1_28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483761562c_1_28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90" name="Google Shape;590;p3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u="sng"/>
              <a:t>Ver Artículo “Como_desarrollar_reuniones_de_trabajo_efectivas.pdf”</a:t>
            </a:r>
            <a:endParaRPr/>
          </a:p>
        </p:txBody>
      </p:sp>
      <p:sp>
        <p:nvSpPr>
          <p:cNvPr id="591" name="Google Shape;591;p37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83761562c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83761562c_1_290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2483761562c_1_290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3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/>
          </a:p>
        </p:txBody>
      </p:sp>
      <p:sp>
        <p:nvSpPr>
          <p:cNvPr id="646" name="Google Shape;64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47" name="Google Shape;647;p5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6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/>
          </a:p>
        </p:txBody>
      </p:sp>
      <p:sp>
        <p:nvSpPr>
          <p:cNvPr id="684" name="Google Shape;68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85" name="Google Shape;685;p5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/>
          </a:p>
        </p:txBody>
      </p:sp>
      <p:sp>
        <p:nvSpPr>
          <p:cNvPr id="695" name="Google Shape;69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696" name="Google Shape;696;p5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8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/>
          </a:p>
        </p:txBody>
      </p:sp>
      <p:sp>
        <p:nvSpPr>
          <p:cNvPr id="706" name="Google Shape;70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707" name="Google Shape;707;p5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9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/>
          </a:p>
        </p:txBody>
      </p:sp>
      <p:sp>
        <p:nvSpPr>
          <p:cNvPr id="733" name="Google Shape;73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734" name="Google Shape;734;p5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83761562c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83761562c_1_29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483761562c_1_29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4925" cy="383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765" name="Google Shape;765;p6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766" name="Google Shape;766;p64:notes"/>
          <p:cNvSpPr txBox="1"/>
          <p:nvPr/>
        </p:nvSpPr>
        <p:spPr>
          <a:xfrm>
            <a:off x="4021137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483761562c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483761562c_1_31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g2483761562c_1_318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82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492b41b85b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492b41b85b_1_8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2492b41b85b_1_8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483761562c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483761562c_1_32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g2483761562c_1_32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83761562c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83761562c_1_33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2483761562c_1_33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483761562c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483761562c_1_34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2483761562c_1_34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483761562c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483761562c_1_351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2483761562c_1_351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483761562c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483761562c_1_35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g2483761562c_1_358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483761562c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483761562c_1_36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2483761562c_1_36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483761562c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483761562c_1_37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g2483761562c_1_372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83761562c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83761562c_1_30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483761562c_1_30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83761562c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483761562c_1_37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483761562c_1_37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91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483761562c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483761562c_1_45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2483761562c_1_45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92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483761562c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483761562c_1_46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2483761562c_1_46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93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483761562c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483761562c_1_47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2483761562c_1_478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483761562c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483761562c_1_48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2483761562c_1_484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483761562c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483761562c_1_49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2483761562c_1_492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483761562c_1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483761562c_1_49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2483761562c_1_499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483761562c_1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483761562c_1_51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2483761562c_1_51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487063e7e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487063e7ea_0_3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2487063e7ea_0_37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492b41b85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7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492b41b85b_1_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2492b41b85b_1_5:notes"/>
          <p:cNvSpPr txBox="1">
            <a:spLocks noGrp="1"/>
          </p:cNvSpPr>
          <p:nvPr>
            <p:ph type="sldNum" idx="12"/>
          </p:nvPr>
        </p:nvSpPr>
        <p:spPr>
          <a:xfrm>
            <a:off x="4021137" y="9721850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6858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24200" y="6399212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553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179388" y="549275"/>
            <a:ext cx="8281987" cy="51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53987" y="6502400"/>
            <a:ext cx="1006475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6172200"/>
            <a:ext cx="9182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550" y="6108700"/>
            <a:ext cx="69215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76200" y="6335712"/>
            <a:ext cx="4724400" cy="4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Centro de Gestión de la Calidad – SCEU FRBA UTN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Medrano 951 2° Piso. Ciudad de Buenos Aires. (C1129AAQ)</a:t>
            </a:r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4343400" y="6400800"/>
            <a:ext cx="472440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www.sceu.frba.utn.edu.ar/calidad</a:t>
            </a:r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387" y="311150"/>
            <a:ext cx="41433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6172200"/>
            <a:ext cx="9182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550" y="6108700"/>
            <a:ext cx="69215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76200" y="6335712"/>
            <a:ext cx="4724400" cy="4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Centro de Gestión de la Calidad – SCEU FRBA UTN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Medrano 951 2° Piso. Ciudad de Buenos Aires. (C1129AAQ)</a:t>
            </a:r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4343400" y="6400800"/>
            <a:ext cx="472440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www.sceu.frba.utn.edu.ar/calidad</a:t>
            </a:r>
            <a:endParaRPr/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387" y="311150"/>
            <a:ext cx="4143375" cy="4286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50" y="6172200"/>
            <a:ext cx="9182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1550" y="6108700"/>
            <a:ext cx="69215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76200" y="6335712"/>
            <a:ext cx="4724400" cy="4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Centro de Gestión de la Calidad – SCEU FRBA UTN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Medrano 951 2° Piso. Ciudad de Buenos Aires. (C1129AAQ)</a:t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4343400" y="6400800"/>
            <a:ext cx="472440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www.sceu.frba.utn.edu.ar/calidad</a:t>
            </a:r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387" y="311150"/>
            <a:ext cx="4143375" cy="4286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6172200"/>
            <a:ext cx="9182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550" y="6108700"/>
            <a:ext cx="69215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76200" y="6335712"/>
            <a:ext cx="4724400" cy="4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Centro de Gestión de la Calidad – SCEU FRBA UTN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Medrano 951 2° Piso. Ciudad de Buenos Aires. (C1129AAQ)</a:t>
            </a:r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4343400" y="6400800"/>
            <a:ext cx="472440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www.sceu.frba.utn.edu.ar/calidad</a:t>
            </a:r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387" y="311150"/>
            <a:ext cx="41433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858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99212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992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6172200"/>
            <a:ext cx="9182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550" y="6108700"/>
            <a:ext cx="69215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76200" y="6335712"/>
            <a:ext cx="4724400" cy="4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n-US" sz="12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Centro de Gestión de la Calidad – SCEU FRBA UTN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US" sz="11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Medrano 951 2° Piso. Ciudad de Buenos Aires. (C1129AAQ)</a:t>
            </a:r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4343400" y="6400800"/>
            <a:ext cx="472440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0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www.sceu.frba.utn.edu.ar/calidad</a:t>
            </a:r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387" y="311150"/>
            <a:ext cx="41433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53987" y="6502400"/>
            <a:ext cx="1006475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-67100" y="1444812"/>
            <a:ext cx="87186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err="1">
                <a:solidFill>
                  <a:schemeClr val="dk1"/>
                </a:solidFill>
              </a:rPr>
              <a:t>Gestión</a:t>
            </a:r>
            <a:r>
              <a:rPr lang="en-US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Proyectos</a:t>
            </a:r>
            <a:br>
              <a:rPr lang="en-US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1" name="Google Shape;61;p10"/>
          <p:cNvSpPr txBox="1"/>
          <p:nvPr/>
        </p:nvSpPr>
        <p:spPr>
          <a:xfrm>
            <a:off x="4724400" y="744537"/>
            <a:ext cx="1841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25" y="2788525"/>
            <a:ext cx="3111525" cy="31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2175925" y="536800"/>
            <a:ext cx="547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de los Proyectos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68350" y="1065875"/>
            <a:ext cx="8607300" cy="5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control:</a:t>
            </a: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Monitoreo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continuo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plan.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correctivas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Reporte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regular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a los stakeholders.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reglamentarios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calidad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1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8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23" name="Google Shape;923;p108"/>
          <p:cNvSpPr txBox="1"/>
          <p:nvPr/>
        </p:nvSpPr>
        <p:spPr>
          <a:xfrm>
            <a:off x="671175" y="287490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incluyen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Inicio,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Control, y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solidFill>
                  <a:schemeClr val="dk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9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30" name="Google Shape;930;p109"/>
          <p:cNvSpPr/>
          <p:nvPr/>
        </p:nvSpPr>
        <p:spPr>
          <a:xfrm>
            <a:off x="465275" y="2976125"/>
            <a:ext cx="8428200" cy="1746900"/>
          </a:xfrm>
          <a:prstGeom prst="doubleWave">
            <a:avLst>
              <a:gd name="adj1" fmla="val 625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un sitio web de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comercio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electrónico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aplicación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móvil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plataforma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aprendizaje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online no son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ejemplos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0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37" name="Google Shape;937;p110"/>
          <p:cNvSpPr txBox="1"/>
          <p:nvPr/>
        </p:nvSpPr>
        <p:spPr>
          <a:xfrm>
            <a:off x="387875" y="4227550"/>
            <a:ext cx="8219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Respuesta </a:t>
            </a:r>
            <a:r>
              <a:rPr lang="en-US" sz="2000" err="1"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correcta</a:t>
            </a:r>
            <a:r>
              <a:rPr lang="en-US" sz="2000"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un sitio web de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comercio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electrónico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aplicación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móvil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plataforma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aprendizaje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online son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ejemplos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highlight>
                <a:srgbClr val="FFFF66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8" name="Google Shape;938;p110"/>
          <p:cNvSpPr txBox="1"/>
          <p:nvPr/>
        </p:nvSpPr>
        <p:spPr>
          <a:xfrm>
            <a:off x="-25975" y="2751250"/>
            <a:ext cx="9047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sitio web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comercio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electrónico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móvil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plataforma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aprendizaje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online no son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ejemplos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1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45" name="Google Shape;945;p111"/>
          <p:cNvSpPr/>
          <p:nvPr/>
        </p:nvSpPr>
        <p:spPr>
          <a:xfrm>
            <a:off x="465275" y="2976125"/>
            <a:ext cx="8428200" cy="1746900"/>
          </a:xfrm>
          <a:prstGeom prst="doubleWave">
            <a:avLst>
              <a:gd name="adj1" fmla="val 625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un proyecto, la triple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hace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referencia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a: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actividad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y alcance. (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2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52" name="Google Shape;952;p112"/>
          <p:cNvSpPr txBox="1"/>
          <p:nvPr/>
        </p:nvSpPr>
        <p:spPr>
          <a:xfrm>
            <a:off x="1022625" y="2759700"/>
            <a:ext cx="6978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proyecto, la triple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hace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referencia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a: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alcance. (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3" name="Google Shape;953;p112"/>
          <p:cNvSpPr txBox="1"/>
          <p:nvPr/>
        </p:nvSpPr>
        <p:spPr>
          <a:xfrm>
            <a:off x="1064025" y="4192050"/>
            <a:ext cx="6896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Respuesta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correcta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un proyecto, la triple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hace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referencia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a alcance,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endParaRPr>
              <a:highlight>
                <a:srgbClr val="FFFF66"/>
              </a:highlight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3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60" name="Google Shape;960;p113"/>
          <p:cNvSpPr/>
          <p:nvPr/>
        </p:nvSpPr>
        <p:spPr>
          <a:xfrm>
            <a:off x="465275" y="2976125"/>
            <a:ext cx="8428200" cy="1746900"/>
          </a:xfrm>
          <a:prstGeom prst="doubleWave">
            <a:avLst>
              <a:gd name="adj1" fmla="val 625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un proyecto, es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planificar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bien,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reuniones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efectivas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armar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un plan de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, y un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buen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manejo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equipo. (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4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67" name="Google Shape;967;p114"/>
          <p:cNvSpPr txBox="1"/>
          <p:nvPr/>
        </p:nvSpPr>
        <p:spPr>
          <a:xfrm>
            <a:off x="500325" y="2984175"/>
            <a:ext cx="8023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proyecto, es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bien,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reuniones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plan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y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buen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manejo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equipo. (</a:t>
            </a:r>
            <a:r>
              <a:rPr lang="en-US" sz="2000" err="1">
                <a:solidFill>
                  <a:schemeClr val="dk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5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74" name="Google Shape;974;p115"/>
          <p:cNvSpPr/>
          <p:nvPr/>
        </p:nvSpPr>
        <p:spPr>
          <a:xfrm>
            <a:off x="465275" y="2976125"/>
            <a:ext cx="8428200" cy="1746900"/>
          </a:xfrm>
          <a:prstGeom prst="doubleWave">
            <a:avLst>
              <a:gd name="adj1" fmla="val 625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No es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hacer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y control del proyecto,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tampoco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considerar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ni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la eventual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posición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frente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ellos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6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81" name="Google Shape;981;p116"/>
          <p:cNvSpPr txBox="1"/>
          <p:nvPr/>
        </p:nvSpPr>
        <p:spPr>
          <a:xfrm>
            <a:off x="675800" y="3091525"/>
            <a:ext cx="731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es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hacer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control del proyecto,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tampoco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eventual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frente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ellos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2" name="Google Shape;982;p116"/>
          <p:cNvSpPr txBox="1"/>
          <p:nvPr/>
        </p:nvSpPr>
        <p:spPr>
          <a:xfrm flipH="1">
            <a:off x="849200" y="4447650"/>
            <a:ext cx="6965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Respuesta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correcta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Es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hacer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y control del proyecto,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también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muy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importante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considerar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eventuales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posición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frente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estos</a:t>
            </a:r>
            <a:r>
              <a:rPr lang="en-US" sz="20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6172200"/>
            <a:ext cx="9182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1550" y="6108700"/>
            <a:ext cx="69215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17"/>
          <p:cNvSpPr txBox="1"/>
          <p:nvPr/>
        </p:nvSpPr>
        <p:spPr>
          <a:xfrm>
            <a:off x="76200" y="6335712"/>
            <a:ext cx="4724400" cy="4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Centro de Gestión de la Calidad – SCEU FRBA UTN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Medrano 951 2° Piso. Ciudad de Buenos Aires. (C1129AAQ)</a:t>
            </a:r>
            <a:endParaRPr/>
          </a:p>
        </p:txBody>
      </p:sp>
      <p:sp>
        <p:nvSpPr>
          <p:cNvPr id="990" name="Google Shape;990;p117"/>
          <p:cNvSpPr txBox="1"/>
          <p:nvPr/>
        </p:nvSpPr>
        <p:spPr>
          <a:xfrm>
            <a:off x="4343400" y="6400800"/>
            <a:ext cx="472440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www.sceu.frba.utn.edu.ar/calidad</a:t>
            </a:r>
            <a:endParaRPr/>
          </a:p>
        </p:txBody>
      </p:sp>
      <p:pic>
        <p:nvPicPr>
          <p:cNvPr id="991" name="Google Shape;991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4500" y="1628775"/>
            <a:ext cx="53054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17"/>
          <p:cNvSpPr txBox="1"/>
          <p:nvPr/>
        </p:nvSpPr>
        <p:spPr>
          <a:xfrm>
            <a:off x="1489075" y="4632325"/>
            <a:ext cx="61658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3148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rgbClr val="D33148"/>
                </a:solidFill>
                <a:latin typeface="Arial"/>
                <a:ea typeface="Arial"/>
                <a:cs typeface="Arial"/>
                <a:sym typeface="Arial"/>
              </a:rPr>
              <a:t>www.calidad.sceu.frba.utn.edu.ar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2175925" y="536800"/>
            <a:ext cx="547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de los Proyectos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68350" y="1065875"/>
            <a:ext cx="86073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5 .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Evaluación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objetivos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satisfacción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mejores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prácticas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finales.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contratos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liberación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Celebración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agradecimiento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equipo del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1785937" y="214312"/>
            <a:ext cx="723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857250" y="1714500"/>
            <a:ext cx="771683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¿QUÉ? 	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Naturaleza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¿POR QUÉ?  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Origen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¿PARA QUÉ?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 	Objetivos del proyecto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¿PARA QUIÉNES?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	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Destinatarios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¿CUÁNTO?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Metas 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¿DÓNDE?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    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Localización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física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cobertura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¿CÓMO?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    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tecnología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¿CUÁNDO?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    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¿CON QUIÉNES?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humanos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QUÉ?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y </a:t>
            </a:r>
            <a:r>
              <a:rPr lang="en-US" sz="2000" b="0" i="0" u="none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financieros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1785937" y="823900"/>
            <a:ext cx="42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Identificando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Proyecto 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687" y="857250"/>
            <a:ext cx="1143000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0"/>
          <p:cNvCxnSpPr/>
          <p:nvPr/>
        </p:nvCxnSpPr>
        <p:spPr>
          <a:xfrm>
            <a:off x="2405000" y="5306550"/>
            <a:ext cx="7650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0"/>
          <p:cNvCxnSpPr/>
          <p:nvPr/>
        </p:nvCxnSpPr>
        <p:spPr>
          <a:xfrm rot="10800000" flipH="1">
            <a:off x="1801075" y="1852550"/>
            <a:ext cx="1382400" cy="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20"/>
          <p:cNvCxnSpPr/>
          <p:nvPr/>
        </p:nvCxnSpPr>
        <p:spPr>
          <a:xfrm rot="10800000" flipH="1">
            <a:off x="2296550" y="2260000"/>
            <a:ext cx="8733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2431400" y="2636725"/>
            <a:ext cx="59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0"/>
          <p:cNvCxnSpPr/>
          <p:nvPr/>
        </p:nvCxnSpPr>
        <p:spPr>
          <a:xfrm rot="10800000" flipH="1">
            <a:off x="2813125" y="3022625"/>
            <a:ext cx="3702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2257375" y="3414225"/>
            <a:ext cx="9123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0"/>
          <p:cNvCxnSpPr/>
          <p:nvPr/>
        </p:nvCxnSpPr>
        <p:spPr>
          <a:xfrm rot="10800000" flipH="1">
            <a:off x="2098125" y="3776500"/>
            <a:ext cx="10449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2098125" y="4172350"/>
            <a:ext cx="10584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2325375" y="4526075"/>
            <a:ext cx="8445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2813125" y="4893200"/>
            <a:ext cx="3570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/>
        </p:nvSpPr>
        <p:spPr>
          <a:xfrm>
            <a:off x="2540800" y="987925"/>
            <a:ext cx="392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/>
              <a:t>Ejemplos</a:t>
            </a:r>
            <a:r>
              <a:rPr lang="en-US" sz="2000" b="1"/>
              <a:t> de </a:t>
            </a:r>
            <a:r>
              <a:rPr lang="en-US" sz="2000" b="1" err="1"/>
              <a:t>proyectos</a:t>
            </a:r>
            <a:endParaRPr sz="2000" b="1"/>
          </a:p>
        </p:txBody>
      </p:sp>
      <p:sp>
        <p:nvSpPr>
          <p:cNvPr id="148" name="Google Shape;148;p21"/>
          <p:cNvSpPr txBox="1"/>
          <p:nvPr/>
        </p:nvSpPr>
        <p:spPr>
          <a:xfrm>
            <a:off x="622350" y="1833825"/>
            <a:ext cx="83838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AutoNum type="arabicPeriod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Un proyecto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requiere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diseño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coordinación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adquisición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800" y="3838550"/>
            <a:ext cx="3323275" cy="221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/>
        </p:nvSpPr>
        <p:spPr>
          <a:xfrm>
            <a:off x="1140900" y="1184275"/>
            <a:ext cx="667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err="1">
                <a:solidFill>
                  <a:schemeClr val="dk1"/>
                </a:solidFill>
              </a:rPr>
              <a:t>Ejemplos</a:t>
            </a:r>
            <a:r>
              <a:rPr lang="en-US" sz="2000" b="1">
                <a:solidFill>
                  <a:schemeClr val="dk1"/>
                </a:solidFill>
              </a:rPr>
              <a:t> de </a:t>
            </a:r>
            <a:r>
              <a:rPr lang="en-US" sz="2000" b="1" err="1">
                <a:solidFill>
                  <a:schemeClr val="dk1"/>
                </a:solidFill>
              </a:rPr>
              <a:t>proyectos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1075500" y="1695900"/>
            <a:ext cx="6132900" cy="3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software: En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software,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crucial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garantizar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oportuna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exitosa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así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software.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550" y="4430875"/>
            <a:ext cx="2449123" cy="16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1140900" y="1184275"/>
            <a:ext cx="6673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Ejemplos</a:t>
            </a:r>
            <a:r>
              <a:rPr lang="en-US" sz="2000" b="1">
                <a:solidFill>
                  <a:schemeClr val="dk1"/>
                </a:solidFill>
              </a:rPr>
              <a:t> de </a:t>
            </a:r>
            <a:r>
              <a:rPr lang="en-US" sz="2000" b="1" err="1">
                <a:solidFill>
                  <a:schemeClr val="dk1"/>
                </a:solidFill>
              </a:rPr>
              <a:t>proyectos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818725" y="1893600"/>
            <a:ext cx="77040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esencial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conferencias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conciertos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ferias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comerciales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coordinación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lugar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contratación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proveedores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logística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950" y="4250750"/>
            <a:ext cx="2265650" cy="1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454200" y="2296075"/>
            <a:ext cx="8235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sitio Internet de un banco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reingeniería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negocio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campaña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política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58700" y="1108750"/>
            <a:ext cx="522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err="1"/>
              <a:t>Otros</a:t>
            </a:r>
            <a:r>
              <a:rPr lang="en-US" sz="2400" b="1"/>
              <a:t> </a:t>
            </a:r>
            <a:r>
              <a:rPr lang="en-US" sz="2400" b="1" err="1"/>
              <a:t>Ejemplos</a:t>
            </a:r>
            <a:r>
              <a:rPr lang="en-US" sz="2400" b="1"/>
              <a:t> de Proyectos</a:t>
            </a:r>
            <a:endParaRPr sz="2400" b="1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50" y="3902325"/>
            <a:ext cx="1806301" cy="18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550" y="3902325"/>
            <a:ext cx="2661750" cy="18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400" y="3902325"/>
            <a:ext cx="2661750" cy="18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2207425" y="1124600"/>
            <a:ext cx="5203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¿</a:t>
            </a:r>
            <a:r>
              <a:rPr lang="en-US" sz="2000" b="1" err="1">
                <a:solidFill>
                  <a:schemeClr val="dk1"/>
                </a:solidFill>
              </a:rPr>
              <a:t>Qué</a:t>
            </a:r>
            <a:r>
              <a:rPr lang="en-US" sz="2000" b="1">
                <a:solidFill>
                  <a:schemeClr val="dk1"/>
                </a:solidFill>
              </a:rPr>
              <a:t> es la triple </a:t>
            </a:r>
            <a:r>
              <a:rPr lang="en-US" sz="2000" b="1" err="1">
                <a:solidFill>
                  <a:schemeClr val="dk1"/>
                </a:solidFill>
              </a:rPr>
              <a:t>restricción</a:t>
            </a:r>
            <a:r>
              <a:rPr lang="en-US" sz="2000" b="1">
                <a:solidFill>
                  <a:schemeClr val="dk1"/>
                </a:solidFill>
              </a:rPr>
              <a:t> </a:t>
            </a:r>
            <a:r>
              <a:rPr lang="en-US" sz="2000" b="1" err="1">
                <a:solidFill>
                  <a:schemeClr val="dk1"/>
                </a:solidFill>
              </a:rPr>
              <a:t>dentro</a:t>
            </a:r>
            <a:r>
              <a:rPr lang="en-US" sz="2000" b="1">
                <a:solidFill>
                  <a:schemeClr val="dk1"/>
                </a:solidFill>
              </a:rPr>
              <a:t> de un proyecto?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18725" y="2092525"/>
            <a:ext cx="8361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triple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refiere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elementos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interrelacionados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mutuamente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dependientes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equilibrarse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gestionarse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23025" y="3968113"/>
            <a:ext cx="7032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Elementos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❖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Alcance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❖"/>
            </a:pP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❖"/>
            </a:pP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550" y="3557900"/>
            <a:ext cx="2971370" cy="25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/>
        </p:nvSpPr>
        <p:spPr>
          <a:xfrm>
            <a:off x="4243650" y="1669550"/>
            <a:ext cx="49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728675" y="12453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Triple </a:t>
            </a:r>
            <a:r>
              <a:rPr lang="en-US" sz="2000" b="1" err="1">
                <a:solidFill>
                  <a:schemeClr val="dk1"/>
                </a:solidFill>
              </a:rPr>
              <a:t>Restricción</a:t>
            </a:r>
            <a:r>
              <a:rPr lang="en-US" sz="2000" b="1">
                <a:solidFill>
                  <a:schemeClr val="dk1"/>
                </a:solidFill>
              </a:rPr>
              <a:t> - </a:t>
            </a:r>
            <a:r>
              <a:rPr lang="en-US" sz="2000" b="1" err="1">
                <a:solidFill>
                  <a:schemeClr val="dk1"/>
                </a:solidFill>
              </a:rPr>
              <a:t>Elemento</a:t>
            </a:r>
            <a:r>
              <a:rPr lang="en-US" sz="2000" b="1">
                <a:solidFill>
                  <a:schemeClr val="dk1"/>
                </a:solidFill>
              </a:rPr>
              <a:t>: Alcance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418725" y="2192950"/>
            <a:ext cx="74082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alcance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refiere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objetivos,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lo que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 del proyecto,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evitando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asegurando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del proyecto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esté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enfocado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acordados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/>
        </p:nvSpPr>
        <p:spPr>
          <a:xfrm>
            <a:off x="1903150" y="1218550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Triple Restricción - Elemento: Tiempo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308650" y="2080225"/>
            <a:ext cx="80148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refiere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secuencia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determine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cuándo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clave.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control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establecidos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/>
        </p:nvSpPr>
        <p:spPr>
          <a:xfrm>
            <a:off x="2194500" y="854725"/>
            <a:ext cx="446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30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30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30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proyecto?</a:t>
            </a:r>
            <a:endParaRPr sz="2000"/>
          </a:p>
        </p:txBody>
      </p:sp>
      <p:sp>
        <p:nvSpPr>
          <p:cNvPr id="68" name="Google Shape;68;p11"/>
          <p:cNvSpPr txBox="1"/>
          <p:nvPr/>
        </p:nvSpPr>
        <p:spPr>
          <a:xfrm>
            <a:off x="0" y="2461287"/>
            <a:ext cx="88584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556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 conjunto de actividades interrelacionadas, ejecutadas coordinadamente dentro de plazos y recursos prefijados, para lograr un producto, servicio o resultado específicamente determinado.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/>
        </p:nvSpPr>
        <p:spPr>
          <a:xfrm>
            <a:off x="268400" y="2335200"/>
            <a:ext cx="87396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refiere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financieros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Incluye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mano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infraestructura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entre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gastos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asegurándose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adhieran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establecido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tomando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desviaciones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significativas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1742100" y="120512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Triple Restricción - Elemento: Costo</a:t>
            </a:r>
            <a:endParaRPr sz="2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/>
        </p:nvSpPr>
        <p:spPr>
          <a:xfrm>
            <a:off x="1836050" y="1164850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Triple Restricción - Consideraciones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901875" y="2541900"/>
            <a:ext cx="46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620050" y="1951375"/>
            <a:ext cx="83478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elementos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interdependiente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lo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significa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cualquier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uno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ellos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afectar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ejemplo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solicita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alcance del proyecto,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posible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necesiten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ajustarse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consecuencia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similar,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posible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alcance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revisados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adaptarse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/>
        </p:nvSpPr>
        <p:spPr>
          <a:xfrm>
            <a:off x="2670725" y="1127375"/>
            <a:ext cx="406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Triple Restricción - Desafíos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0" y="2187575"/>
            <a:ext cx="97059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desafío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equilibrio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óptimo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la triple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gestionando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adecuadamente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alcance,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objetivos del proyecto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eficiente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profesionales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control del alcance,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triple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beneficio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/>
        </p:nvSpPr>
        <p:spPr>
          <a:xfrm>
            <a:off x="1174600" y="2357850"/>
            <a:ext cx="65007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Imaginen</a:t>
            </a: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proyecto que </a:t>
            </a: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puedan</a:t>
            </a: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llevar</a:t>
            </a: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cabo</a:t>
            </a: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24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Cuáles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erían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consecuencias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 la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variación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Triple 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Restricción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1785937" y="247650"/>
            <a:ext cx="723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687" y="857250"/>
            <a:ext cx="11430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/>
        </p:nvSpPr>
        <p:spPr>
          <a:xfrm>
            <a:off x="2357437" y="214312"/>
            <a:ext cx="662463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,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Portfolios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447675" y="1001713"/>
            <a:ext cx="8286750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grupo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cuya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coordinada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mejor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conjunta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 portfolio es un conjunto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que se  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agrupan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facilitar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fin de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cumplir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estratégicos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negocio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2323313" y="2999574"/>
            <a:ext cx="3960900" cy="30972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3725862" y="3648075"/>
            <a:ext cx="2309178" cy="2016125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Programa</a:t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3851400" y="4224337"/>
            <a:ext cx="720600" cy="647700"/>
          </a:xfrm>
          <a:prstGeom prst="ellipse">
            <a:avLst/>
          </a:prstGeom>
          <a:solidFill>
            <a:srgbClr val="8EB4E3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4591050" y="3792537"/>
            <a:ext cx="720600" cy="647700"/>
          </a:xfrm>
          <a:prstGeom prst="ellipse">
            <a:avLst/>
          </a:prstGeom>
          <a:solidFill>
            <a:srgbClr val="8EB4E3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4482312" y="4945050"/>
            <a:ext cx="720600" cy="647700"/>
          </a:xfrm>
          <a:prstGeom prst="ellipse">
            <a:avLst/>
          </a:prstGeom>
          <a:solidFill>
            <a:srgbClr val="8EB4E3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2717800" y="3792537"/>
            <a:ext cx="720725" cy="647700"/>
          </a:xfrm>
          <a:prstGeom prst="ellipse">
            <a:avLst/>
          </a:prstGeom>
          <a:solidFill>
            <a:srgbClr val="8EB4E3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2862262" y="4945062"/>
            <a:ext cx="720725" cy="647700"/>
          </a:xfrm>
          <a:prstGeom prst="ellipse">
            <a:avLst/>
          </a:prstGeom>
          <a:solidFill>
            <a:srgbClr val="8EB4E3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3900487" y="3286125"/>
            <a:ext cx="67786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Portfolio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1785937" y="214312"/>
            <a:ext cx="723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  vs.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Operaciones</a:t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544512" y="2143125"/>
            <a:ext cx="3670300" cy="2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Temporales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únicos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Concluyen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sus objetivos.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Sus objetivos son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4786312" y="1879600"/>
            <a:ext cx="4143375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repetitivas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adoptar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nuevo conjunto 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objetivos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continúa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indefinidamente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Sus objetivos son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respaldo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para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571500" y="823900"/>
            <a:ext cx="2786100" cy="1319100"/>
          </a:xfrm>
          <a:prstGeom prst="downArrowCallout">
            <a:avLst>
              <a:gd name="adj1" fmla="val 14035"/>
              <a:gd name="adj2" fmla="val 9138"/>
              <a:gd name="adj3" fmla="val 16200"/>
              <a:gd name="adj4" fmla="val 9969"/>
            </a:avLst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4786300" y="823900"/>
            <a:ext cx="2786100" cy="1261800"/>
          </a:xfrm>
          <a:prstGeom prst="downArrowCallout">
            <a:avLst>
              <a:gd name="adj1" fmla="val 14035"/>
              <a:gd name="adj2" fmla="val 9138"/>
              <a:gd name="adj3" fmla="val 16200"/>
              <a:gd name="adj4" fmla="val 9969"/>
            </a:avLst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Operaciones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1880125" y="1105900"/>
            <a:ext cx="449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Ejemplo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 -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322125" y="1744700"/>
            <a:ext cx="85899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Imaginemos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empresa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ha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sido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contratada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construir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oficinas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7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Century Gothic"/>
              <a:buChar char="●"/>
            </a:pP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proyecto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que es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completar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período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determinado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Century Gothic"/>
              <a:buChar char="●"/>
            </a:pP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proyecto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inicio y un final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limitada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Century Gothic"/>
              <a:buChar char="●"/>
            </a:pP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equipo de proyecto se forma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específicamente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proyecto, y se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mano de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materiales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para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llevar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cabo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necesarias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Century Gothic"/>
              <a:buChar char="●"/>
            </a:pP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detallada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diseño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adquisición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materiales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física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control de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calidad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finalmente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1880125" y="1105900"/>
            <a:ext cx="449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Ejemplo de Operación - Edificio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201325" y="1598500"/>
            <a:ext cx="78537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vez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oficinas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ha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construido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entregado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comienza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refieren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recurrentes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mantener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funcionamiento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satisfacer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necesidades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diarias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ocupantes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limpieza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regular,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mantenimiento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instalaciones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electricidad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agua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seguridad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etc.),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residuos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atención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las solicitudes de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ocupantes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entre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diferencia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proyecto, las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final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son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esenciales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funcionamiento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continuo del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edificio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largo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/>
        </p:nvSpPr>
        <p:spPr>
          <a:xfrm>
            <a:off x="1107475" y="2430962"/>
            <a:ext cx="65007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 vs.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Operaciones</a:t>
            </a:r>
            <a:endParaRPr/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</a:t>
            </a: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ejemplos</a:t>
            </a: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les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ocurren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271" name="Google Shape;271;p36"/>
          <p:cNvSpPr txBox="1"/>
          <p:nvPr/>
        </p:nvSpPr>
        <p:spPr>
          <a:xfrm>
            <a:off x="1785937" y="247650"/>
            <a:ext cx="723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687" y="857250"/>
            <a:ext cx="11430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/>
        </p:nvSpPr>
        <p:spPr>
          <a:xfrm>
            <a:off x="2447925" y="247650"/>
            <a:ext cx="662463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  </a:t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194575" y="1143000"/>
            <a:ext cx="87045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El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define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conectan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inicio de un proyecto con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transición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forma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transferencia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intermedio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final (“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1571625" y="4146550"/>
            <a:ext cx="1295400" cy="576262"/>
          </a:xfrm>
          <a:prstGeom prst="homePlate">
            <a:avLst>
              <a:gd name="adj" fmla="val 50000"/>
            </a:avLst>
          </a:prstGeom>
          <a:solidFill>
            <a:srgbClr val="558ED5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 err="1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 inicial</a:t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3227387" y="4146550"/>
            <a:ext cx="1152525" cy="576262"/>
          </a:xfrm>
          <a:prstGeom prst="chevron">
            <a:avLst>
              <a:gd name="adj" fmla="val 50000"/>
            </a:avLst>
          </a:prstGeom>
          <a:solidFill>
            <a:srgbClr val="558ED5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    fase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6180137" y="4146550"/>
            <a:ext cx="1295400" cy="576262"/>
          </a:xfrm>
          <a:prstGeom prst="chevron">
            <a:avLst>
              <a:gd name="adj" fmla="val 50000"/>
            </a:avLst>
          </a:prstGeom>
          <a:solidFill>
            <a:srgbClr val="558ED5"/>
          </a:solidFill>
          <a:ln w="2857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    fase</a:t>
            </a:r>
            <a:r>
              <a:rPr lang="en-US">
                <a:ea typeface="Tahoma"/>
              </a:rPr>
              <a:t> </a:t>
            </a: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final</a:t>
            </a:r>
            <a:endParaRPr/>
          </a:p>
        </p:txBody>
      </p:sp>
      <p:cxnSp>
        <p:nvCxnSpPr>
          <p:cNvPr id="282" name="Google Shape;282;p37"/>
          <p:cNvCxnSpPr/>
          <p:nvPr/>
        </p:nvCxnSpPr>
        <p:spPr>
          <a:xfrm>
            <a:off x="1571625" y="5443537"/>
            <a:ext cx="5903912" cy="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83" name="Google Shape;283;p37"/>
          <p:cNvCxnSpPr/>
          <p:nvPr/>
        </p:nvCxnSpPr>
        <p:spPr>
          <a:xfrm>
            <a:off x="1571625" y="5299075"/>
            <a:ext cx="0" cy="360362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4" name="Google Shape;284;p37"/>
          <p:cNvCxnSpPr/>
          <p:nvPr/>
        </p:nvCxnSpPr>
        <p:spPr>
          <a:xfrm>
            <a:off x="7475537" y="5227637"/>
            <a:ext cx="0" cy="503237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5" name="Google Shape;285;p37"/>
          <p:cNvSpPr txBox="1"/>
          <p:nvPr/>
        </p:nvSpPr>
        <p:spPr>
          <a:xfrm>
            <a:off x="2362200" y="5011737"/>
            <a:ext cx="4392612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genérico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</a:t>
            </a:r>
            <a:endParaRPr/>
          </a:p>
        </p:txBody>
      </p:sp>
      <p:cxnSp>
        <p:nvCxnSpPr>
          <p:cNvPr id="286" name="Google Shape;286;p37"/>
          <p:cNvCxnSpPr/>
          <p:nvPr/>
        </p:nvCxnSpPr>
        <p:spPr>
          <a:xfrm>
            <a:off x="2938462" y="4435475"/>
            <a:ext cx="431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7" name="Google Shape;287;p37"/>
          <p:cNvCxnSpPr/>
          <p:nvPr/>
        </p:nvCxnSpPr>
        <p:spPr>
          <a:xfrm>
            <a:off x="5891212" y="4435475"/>
            <a:ext cx="50482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8" name="Google Shape;288;p37"/>
          <p:cNvSpPr/>
          <p:nvPr/>
        </p:nvSpPr>
        <p:spPr>
          <a:xfrm>
            <a:off x="4667250" y="4146550"/>
            <a:ext cx="1152525" cy="576262"/>
          </a:xfrm>
          <a:prstGeom prst="chevron">
            <a:avLst>
              <a:gd name="adj" fmla="val 50000"/>
            </a:avLst>
          </a:prstGeom>
          <a:solidFill>
            <a:srgbClr val="558ED5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    fase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ahoma"/>
              <a:buNone/>
            </a:pPr>
            <a:r>
              <a:rPr lang="en-US" sz="1400" b="1" i="0" u="non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endParaRPr/>
          </a:p>
        </p:txBody>
      </p:sp>
      <p:cxnSp>
        <p:nvCxnSpPr>
          <p:cNvPr id="289" name="Google Shape;289;p37"/>
          <p:cNvCxnSpPr/>
          <p:nvPr/>
        </p:nvCxnSpPr>
        <p:spPr>
          <a:xfrm>
            <a:off x="4451350" y="4435475"/>
            <a:ext cx="431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90" name="Google Shape;290;p37"/>
          <p:cNvCxnSpPr/>
          <p:nvPr/>
        </p:nvCxnSpPr>
        <p:spPr>
          <a:xfrm>
            <a:off x="3011487" y="3859212"/>
            <a:ext cx="0" cy="431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91" name="Google Shape;291;p37"/>
          <p:cNvCxnSpPr/>
          <p:nvPr/>
        </p:nvCxnSpPr>
        <p:spPr>
          <a:xfrm>
            <a:off x="4451350" y="3859212"/>
            <a:ext cx="0" cy="431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292" name="Google Shape;292;p37"/>
          <p:cNvCxnSpPr/>
          <p:nvPr/>
        </p:nvCxnSpPr>
        <p:spPr>
          <a:xfrm>
            <a:off x="5962650" y="3859212"/>
            <a:ext cx="0" cy="431800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93" name="Google Shape;293;p37"/>
          <p:cNvSpPr txBox="1"/>
          <p:nvPr/>
        </p:nvSpPr>
        <p:spPr>
          <a:xfrm>
            <a:off x="2506662" y="3571875"/>
            <a:ext cx="1008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en-US" sz="1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Entregables</a:t>
            </a: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3946525" y="3571875"/>
            <a:ext cx="1008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en-US" sz="1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Entregables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5530850" y="3571875"/>
            <a:ext cx="1008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en-US" sz="1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Entregables</a:t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7043737" y="3571875"/>
            <a:ext cx="122396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en-US" sz="1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Entregable final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lang="en-US" sz="1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(producto final)</a:t>
            </a:r>
            <a:endParaRPr/>
          </a:p>
        </p:txBody>
      </p:sp>
      <p:cxnSp>
        <p:nvCxnSpPr>
          <p:cNvPr id="297" name="Google Shape;297;p37"/>
          <p:cNvCxnSpPr/>
          <p:nvPr/>
        </p:nvCxnSpPr>
        <p:spPr>
          <a:xfrm>
            <a:off x="7546975" y="4003675"/>
            <a:ext cx="0" cy="358775"/>
          </a:xfrm>
          <a:prstGeom prst="straightConnector1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2733300" y="1132675"/>
            <a:ext cx="3677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Actividad Rompehielo</a:t>
            </a:r>
            <a:endParaRPr sz="2300" b="1"/>
          </a:p>
        </p:txBody>
      </p:sp>
      <p:sp>
        <p:nvSpPr>
          <p:cNvPr id="75" name="Google Shape;75;p12"/>
          <p:cNvSpPr txBox="1"/>
          <p:nvPr/>
        </p:nvSpPr>
        <p:spPr>
          <a:xfrm>
            <a:off x="754275" y="1952438"/>
            <a:ext cx="817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En la </a:t>
            </a:r>
            <a:r>
              <a:rPr lang="en-US" sz="1900" err="1"/>
              <a:t>página</a:t>
            </a:r>
            <a:r>
              <a:rPr lang="en-US" sz="1900"/>
              <a:t> web de </a:t>
            </a:r>
            <a:r>
              <a:rPr lang="en-US" sz="1900" err="1"/>
              <a:t>Mentimeter</a:t>
            </a:r>
            <a:r>
              <a:rPr lang="en-US" sz="1900"/>
              <a:t> </a:t>
            </a:r>
            <a:r>
              <a:rPr lang="en-US" sz="1900" err="1"/>
              <a:t>armar</a:t>
            </a:r>
            <a:r>
              <a:rPr lang="en-US" sz="1900"/>
              <a:t> </a:t>
            </a:r>
            <a:r>
              <a:rPr lang="en-US" sz="1900" err="1"/>
              <a:t>una</a:t>
            </a:r>
            <a:r>
              <a:rPr lang="en-US" sz="1900"/>
              <a:t> </a:t>
            </a:r>
            <a:r>
              <a:rPr lang="en-US" sz="1900" err="1"/>
              <a:t>nube</a:t>
            </a:r>
            <a:r>
              <a:rPr lang="en-US" sz="1900"/>
              <a:t> de palabras </a:t>
            </a:r>
            <a:r>
              <a:rPr lang="en-US" sz="1900" err="1"/>
              <a:t>colaborativa</a:t>
            </a:r>
            <a:r>
              <a:rPr lang="en-US" sz="1900"/>
              <a:t> </a:t>
            </a:r>
            <a:r>
              <a:rPr lang="en-US" sz="1900" err="1"/>
              <a:t>pensando</a:t>
            </a:r>
            <a:r>
              <a:rPr lang="en-US" sz="1900"/>
              <a:t> </a:t>
            </a:r>
            <a:r>
              <a:rPr lang="en-US" sz="1900" err="1"/>
              <a:t>cómo</a:t>
            </a:r>
            <a:r>
              <a:rPr lang="en-US" sz="1900"/>
              <a:t> </a:t>
            </a:r>
            <a:r>
              <a:rPr lang="en-US" sz="1900" err="1"/>
              <a:t>definirían</a:t>
            </a:r>
            <a:r>
              <a:rPr lang="en-US" sz="1900"/>
              <a:t>: ¿</a:t>
            </a:r>
            <a:r>
              <a:rPr lang="en-US" sz="1900" err="1"/>
              <a:t>Qué</a:t>
            </a:r>
            <a:r>
              <a:rPr lang="en-US" sz="1900"/>
              <a:t> es la </a:t>
            </a:r>
            <a:r>
              <a:rPr lang="en-US" sz="1900" err="1"/>
              <a:t>gestión</a:t>
            </a:r>
            <a:r>
              <a:rPr lang="en-US" sz="1900"/>
              <a:t> de </a:t>
            </a:r>
            <a:r>
              <a:rPr lang="en-US" sz="1900" err="1"/>
              <a:t>proyectos</a:t>
            </a:r>
            <a:r>
              <a:rPr lang="en-US" sz="1900"/>
              <a:t>?</a:t>
            </a:r>
            <a:endParaRPr sz="1900"/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51" y="3062174"/>
            <a:ext cx="6479227" cy="2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/>
        </p:nvSpPr>
        <p:spPr>
          <a:xfrm>
            <a:off x="873125" y="1458912"/>
            <a:ext cx="71994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define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general:</a:t>
            </a:r>
            <a:endParaRPr sz="19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9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1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✔"/>
            </a:pP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El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realizarse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900"/>
          </a:p>
          <a:p>
            <a:pPr marL="457200" marR="0" lvl="1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✔"/>
            </a:pP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Cuándo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verificar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endParaRPr sz="1900"/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900"/>
          </a:p>
          <a:p>
            <a:pPr marL="457200" marR="0" lvl="1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✔"/>
            </a:pP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Quién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involucrado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900"/>
          </a:p>
          <a:p>
            <a:pPr marL="457200" marR="0" lvl="1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✔"/>
            </a:pP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Cómo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controlar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aprobar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</a:t>
            </a:r>
            <a:r>
              <a:rPr lang="en-US"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900"/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Las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ejecutan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generalmente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forma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secuencial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endParaRPr sz="19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pero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llegar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solaparse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9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9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⮚"/>
            </a:pP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No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existe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única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describir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9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9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”ideal” de un proyecto.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industria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endParaRPr sz="19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propio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característico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900" b="0" i="0" u="sng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19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proyecto</a:t>
            </a:r>
            <a:r>
              <a:rPr lang="en-US" sz="19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900"/>
          </a:p>
        </p:txBody>
      </p:sp>
      <p:sp>
        <p:nvSpPr>
          <p:cNvPr id="303" name="Google Shape;303;p38"/>
          <p:cNvSpPr txBox="1"/>
          <p:nvPr/>
        </p:nvSpPr>
        <p:spPr>
          <a:xfrm>
            <a:off x="2447925" y="247650"/>
            <a:ext cx="662463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Ciclo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429125" y="279400"/>
            <a:ext cx="4695825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influencia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interesados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(stakeholders)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</a:t>
            </a:r>
            <a:endParaRPr/>
          </a:p>
        </p:txBody>
      </p:sp>
      <p:sp>
        <p:nvSpPr>
          <p:cNvPr id="309" name="Google Shape;309;p39"/>
          <p:cNvSpPr txBox="1"/>
          <p:nvPr/>
        </p:nvSpPr>
        <p:spPr>
          <a:xfrm>
            <a:off x="357187" y="5178425"/>
            <a:ext cx="8496300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interesados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son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personas y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organizaciones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         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participan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activa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o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cuyos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intereses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verse 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afectados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positiva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negativamente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6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 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687" y="1285875"/>
            <a:ext cx="6711950" cy="174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0687" y="3036887"/>
            <a:ext cx="6711950" cy="174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1690687" y="1292225"/>
            <a:ext cx="6705600" cy="3505200"/>
          </a:xfrm>
          <a:prstGeom prst="rect">
            <a:avLst/>
          </a:prstGeom>
          <a:noFill/>
          <a:ln w="38100" cap="sq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6415087" y="4797425"/>
            <a:ext cx="20161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Fuente: PMBOK®, 3ra. edición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/>
        </p:nvSpPr>
        <p:spPr>
          <a:xfrm>
            <a:off x="4484400" y="67100"/>
            <a:ext cx="46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influencia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interesados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(stakeholders)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</a:t>
            </a: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1626575" y="1414550"/>
            <a:ext cx="606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Quiénes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son los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interesados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(stakeholders)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proyecto?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115925" y="2349150"/>
            <a:ext cx="90876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1 )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El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solicita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financia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y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interés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El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ejecutora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o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2) </a:t>
            </a:r>
            <a:r>
              <a:rPr lang="en-US" sz="1800" b="1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Patrocinador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patrocinador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interesada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proporciona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financieros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apoyo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proyecto.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un líder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ejecutora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externa.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3)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Equipo del proyecto: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equipo del proyecto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compuesto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personas que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trabajan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directamente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gerentes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líderes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equipo,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especialistas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miembros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personal.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/>
        </p:nvSpPr>
        <p:spPr>
          <a:xfrm>
            <a:off x="4484400" y="67100"/>
            <a:ext cx="46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influencia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interesados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(stakeholders)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</a:t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1626575" y="1280350"/>
            <a:ext cx="606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Quiénes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son los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interesados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(stakeholders)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proyecto?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357900" y="2080750"/>
            <a:ext cx="84282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4)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Gerentes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líderes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líderes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stakeholders. Tienen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interés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proporcionar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orientación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apoyo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5)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Proveedores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contratistas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proveedores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contratistas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suministran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bienes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proyecto son partes interesadas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rendimiento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acuerdo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tener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6)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Usuarios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beneficiarios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usuarios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beneficiarios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son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aquellos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se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beneficiarán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directamente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empleados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ciudadanos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partes interesadas que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utilizarán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beneficiarán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final del proyecto.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/>
        </p:nvSpPr>
        <p:spPr>
          <a:xfrm>
            <a:off x="4484400" y="67100"/>
            <a:ext cx="46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influencia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interesados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(stakeholders)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</a:t>
            </a:r>
            <a:endParaRPr/>
          </a:p>
        </p:txBody>
      </p:sp>
      <p:sp>
        <p:nvSpPr>
          <p:cNvPr id="336" name="Google Shape;336;p42"/>
          <p:cNvSpPr txBox="1"/>
          <p:nvPr/>
        </p:nvSpPr>
        <p:spPr>
          <a:xfrm>
            <a:off x="1626575" y="1414550"/>
            <a:ext cx="606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Quiénes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son los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interesados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(stakeholders)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proyecto?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357900" y="2214950"/>
            <a:ext cx="8428200" cy="25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7)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Grupos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interés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externos</a:t>
            </a: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Además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partes interesadas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existir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grupos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interés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verse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afectados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tener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interés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comunidades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locales,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organizaciones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gubernamentales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autoridades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reguladoras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competidores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actores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457200" algn="just" rtl="0">
              <a:spcBef>
                <a:spcPts val="150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/>
        </p:nvSpPr>
        <p:spPr>
          <a:xfrm>
            <a:off x="4484400" y="67100"/>
            <a:ext cx="465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influencia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interesados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(stakeholders)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1626575" y="1110275"/>
            <a:ext cx="606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Quiénes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son los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interesados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(stakeholders)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proyecto?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357900" y="2094150"/>
            <a:ext cx="8428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fundamental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comprender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stakeholders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relevantes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proyecto, sus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intereses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necesidades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expectativas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just" rtl="0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sus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expectativas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decisiones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informadas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garantizar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satisfacción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partes interesadas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involucradas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/>
        </p:nvSpPr>
        <p:spPr>
          <a:xfrm>
            <a:off x="1889725" y="1164850"/>
            <a:ext cx="5203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" y="2515050"/>
            <a:ext cx="3366250" cy="15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625" y="4118001"/>
            <a:ext cx="3619400" cy="19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00" y="1749229"/>
            <a:ext cx="3366250" cy="230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/>
        </p:nvSpPr>
        <p:spPr>
          <a:xfrm>
            <a:off x="571200" y="2243607"/>
            <a:ext cx="8001600" cy="323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objetivos del proyecto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claros,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bien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desde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principio y ser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comprensibles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miembros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 del proyecto y las partes interesadas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involucradas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realistas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enfoque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979725" y="13750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AutoNum type="arabicParenR"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claros y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realistas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/>
        </p:nvSpPr>
        <p:spPr>
          <a:xfrm>
            <a:off x="571200" y="2123000"/>
            <a:ext cx="8001600" cy="323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cuidadosa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detallada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esencial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secuenciación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elaboración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realista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adecuada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sienta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bases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exitosa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retrasos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desviaciones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724750" y="13750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2) Planificación Adecuada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/>
        </p:nvSpPr>
        <p:spPr>
          <a:xfrm>
            <a:off x="571200" y="2123000"/>
            <a:ext cx="8001600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claramente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límites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así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 largo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eficiente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expansión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descontrolada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enfoque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objetivos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724750" y="13750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3)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CDF5AC6-E757-B6D8-3871-63376F32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029"/>
            <a:ext cx="9144000" cy="319394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F0A35E7-D607-CA57-869C-5EB3AA3C9810}"/>
              </a:ext>
            </a:extLst>
          </p:cNvPr>
          <p:cNvSpPr/>
          <p:nvPr/>
        </p:nvSpPr>
        <p:spPr>
          <a:xfrm>
            <a:off x="2660904" y="2715768"/>
            <a:ext cx="4248000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</a:rPr>
              <a:t>62782853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9BE0731-5480-92FA-DDAE-76DEBFA3271A}"/>
              </a:ext>
            </a:extLst>
          </p:cNvPr>
          <p:cNvCxnSpPr/>
          <p:nvPr/>
        </p:nvCxnSpPr>
        <p:spPr>
          <a:xfrm>
            <a:off x="1627632" y="2130552"/>
            <a:ext cx="1993392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815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/>
        </p:nvSpPr>
        <p:spPr>
          <a:xfrm>
            <a:off x="504100" y="1932049"/>
            <a:ext cx="8001600" cy="359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constante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fundamental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partes interesadas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surjan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abierta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fomenta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resuelve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malentendidos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mantiene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compromiso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confianza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del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48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697900" y="11835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4) Comunicación Abierta y Efectiva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/>
        </p:nvSpPr>
        <p:spPr>
          <a:xfrm>
            <a:off x="437000" y="1992100"/>
            <a:ext cx="8001600" cy="323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un equipo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habilidades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conocimiento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proyecto,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esencial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esté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comprometido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objetivos del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Fomentar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ambiente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colaborativo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ofrecer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apoyo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reconocimiento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promover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profesional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contribuyen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697900" y="11835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5) Equipo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Competente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Comprometido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/>
        </p:nvSpPr>
        <p:spPr>
          <a:xfrm>
            <a:off x="437000" y="1992100"/>
            <a:ext cx="8001600" cy="30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adecuada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mitigar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obstáculos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podrían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afectar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proyecto.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anticipación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contingencias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minimizar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respuesta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rápida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eficiente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ante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50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402" name="Google Shape;402;p50"/>
          <p:cNvSpPr txBox="1"/>
          <p:nvPr/>
        </p:nvSpPr>
        <p:spPr>
          <a:xfrm>
            <a:off x="697900" y="11835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6) Gestión del Riesgo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/>
        </p:nvSpPr>
        <p:spPr>
          <a:xfrm>
            <a:off x="437000" y="2193268"/>
            <a:ext cx="8001600" cy="269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continuo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esencial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desviaciones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correctivas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oportunas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indicadores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clave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revisiones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periódicas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asegurarse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hacer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ajustes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51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410" name="Google Shape;410;p51"/>
          <p:cNvSpPr txBox="1"/>
          <p:nvPr/>
        </p:nvSpPr>
        <p:spPr>
          <a:xfrm>
            <a:off x="697900" y="118357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7) Monitoreo y Control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/>
        </p:nvSpPr>
        <p:spPr>
          <a:xfrm>
            <a:off x="571200" y="2711673"/>
            <a:ext cx="80016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proyecto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exitoso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implica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enfoque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aprendizaje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mejora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continua.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Después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proyecto,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aprovechar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experiencias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mejorar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prácticas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52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418" name="Google Shape;418;p52"/>
          <p:cNvSpPr txBox="1"/>
          <p:nvPr/>
        </p:nvSpPr>
        <p:spPr>
          <a:xfrm>
            <a:off x="697900" y="1599625"/>
            <a:ext cx="52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8) Aprendizaje y Mejora Continua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/>
        </p:nvSpPr>
        <p:spPr>
          <a:xfrm>
            <a:off x="571200" y="2596025"/>
            <a:ext cx="8001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objetivos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establecidos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previstos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satisfacción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las partes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4572000" y="319350"/>
            <a:ext cx="4650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solidFill>
                  <a:schemeClr val="dk1"/>
                </a:solidFill>
              </a:rPr>
              <a:t>Factores</a:t>
            </a:r>
            <a:r>
              <a:rPr lang="en-US" sz="2000" b="1">
                <a:solidFill>
                  <a:schemeClr val="dk1"/>
                </a:solidFill>
              </a:rPr>
              <a:t> que </a:t>
            </a:r>
            <a:r>
              <a:rPr lang="en-US" sz="2000" b="1" err="1">
                <a:solidFill>
                  <a:schemeClr val="dk1"/>
                </a:solidFill>
              </a:rPr>
              <a:t>contribuyen</a:t>
            </a:r>
            <a:r>
              <a:rPr lang="en-US" sz="2000" b="1">
                <a:solidFill>
                  <a:schemeClr val="dk1"/>
                </a:solidFill>
              </a:rPr>
              <a:t> al </a:t>
            </a:r>
            <a:r>
              <a:rPr lang="en-US" sz="2000" b="1" err="1">
                <a:solidFill>
                  <a:schemeClr val="dk1"/>
                </a:solidFill>
              </a:rPr>
              <a:t>éxito</a:t>
            </a:r>
            <a:r>
              <a:rPr lang="en-US" sz="2000" b="1">
                <a:solidFill>
                  <a:schemeClr val="dk1"/>
                </a:solidFill>
              </a:rPr>
              <a:t> de un proyecto 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697925" y="1574975"/>
            <a:ext cx="5203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9)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/>
        </p:nvSpPr>
        <p:spPr>
          <a:xfrm>
            <a:off x="2519362" y="214312"/>
            <a:ext cx="662463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fracaso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433" name="Google Shape;433;p54"/>
          <p:cNvSpPr txBox="1"/>
          <p:nvPr/>
        </p:nvSpPr>
        <p:spPr>
          <a:xfrm>
            <a:off x="1300162" y="1176337"/>
            <a:ext cx="7272337" cy="468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ambiguos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poco claros 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irrealistas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Falta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apoyo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político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de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dirección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Autoridad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difusas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Falta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compromiso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participantes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usuarios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Requerimientos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irreales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muy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cambiantes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Insuficiencia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mala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necesarios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administrativo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Mala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Resistencias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y/o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boicot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Cultura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organizacional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⮚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inoportuno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clima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y/o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política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562" y="857250"/>
            <a:ext cx="917575" cy="93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/>
        </p:nvSpPr>
        <p:spPr>
          <a:xfrm>
            <a:off x="1235087" y="2502812"/>
            <a:ext cx="66738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Recordamos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algún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que </a:t>
            </a:r>
            <a:r>
              <a:rPr lang="en-US" sz="24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fracasó</a:t>
            </a: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¿Podemos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identificar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cuáles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fueron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causas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</p:txBody>
      </p:sp>
      <p:sp>
        <p:nvSpPr>
          <p:cNvPr id="440" name="Google Shape;440;p55"/>
          <p:cNvSpPr txBox="1"/>
          <p:nvPr/>
        </p:nvSpPr>
        <p:spPr>
          <a:xfrm>
            <a:off x="1785937" y="247650"/>
            <a:ext cx="723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/>
          </a:p>
        </p:txBody>
      </p:sp>
      <p:pic>
        <p:nvPicPr>
          <p:cNvPr id="441" name="Google Shape;4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687" y="857250"/>
            <a:ext cx="11430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/>
        </p:nvSpPr>
        <p:spPr>
          <a:xfrm>
            <a:off x="1425300" y="1307175"/>
            <a:ext cx="6654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/>
              <a:t>¡¡Nos vemos la clase que viene!!  </a:t>
            </a:r>
            <a:endParaRPr sz="4700" b="1"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50" y="3575275"/>
            <a:ext cx="1855350" cy="18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675" y="3575275"/>
            <a:ext cx="1855350" cy="18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225" y="3575275"/>
            <a:ext cx="2510138" cy="16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/>
        </p:nvSpPr>
        <p:spPr>
          <a:xfrm>
            <a:off x="539525" y="1508500"/>
            <a:ext cx="8626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¡¡</a:t>
            </a:r>
            <a:r>
              <a:rPr lang="en-US" sz="3000" b="1" err="1"/>
              <a:t>Bienvenidos</a:t>
            </a:r>
            <a:r>
              <a:rPr lang="en-US" sz="3000" b="1"/>
              <a:t>/as a la </a:t>
            </a:r>
            <a:r>
              <a:rPr lang="en-US" sz="3000" b="1" err="1"/>
              <a:t>clase</a:t>
            </a:r>
            <a:r>
              <a:rPr lang="en-US" sz="3000" b="1"/>
              <a:t> 2 de </a:t>
            </a:r>
            <a:r>
              <a:rPr lang="en-US" sz="3000" b="1" err="1"/>
              <a:t>gestión</a:t>
            </a:r>
            <a:r>
              <a:rPr lang="en-US" sz="3000" b="1"/>
              <a:t> de </a:t>
            </a:r>
            <a:r>
              <a:rPr lang="en-US" sz="3000" b="1" err="1"/>
              <a:t>proyectos</a:t>
            </a:r>
            <a:r>
              <a:rPr lang="en-US" sz="3000" b="1"/>
              <a:t>!!</a:t>
            </a:r>
            <a:endParaRPr sz="3000" b="1"/>
          </a:p>
        </p:txBody>
      </p:sp>
      <p:pic>
        <p:nvPicPr>
          <p:cNvPr id="457" name="Google Shape;4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0" y="3065301"/>
            <a:ext cx="3465774" cy="231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750" y="3065300"/>
            <a:ext cx="3130400" cy="20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178050" y="2043750"/>
            <a:ext cx="8787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2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</a:t>
            </a:r>
            <a:r>
              <a:rPr lang="en-US" sz="2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la </a:t>
            </a:r>
            <a:r>
              <a:rPr lang="en-US" sz="2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8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8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disciplina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ocupa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dirigir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controlar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objetivos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período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highlight>
                <a:srgbClr val="F7F7F8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highlight>
                <a:srgbClr val="F7F7F8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74151"/>
              </a:solidFill>
              <a:highlight>
                <a:srgbClr val="F7F7F8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/>
        </p:nvSpPr>
        <p:spPr>
          <a:xfrm>
            <a:off x="432150" y="1226675"/>
            <a:ext cx="8388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Actividad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Pensar y responder rápido con lo primero que se les ocurra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550" y="3199475"/>
            <a:ext cx="2660600" cy="26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450" y="246925"/>
            <a:ext cx="1801676" cy="18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/>
        </p:nvSpPr>
        <p:spPr>
          <a:xfrm>
            <a:off x="0" y="3309100"/>
            <a:ext cx="60288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highlight>
                  <a:srgbClr val="FFFF66"/>
                </a:highlight>
              </a:rPr>
              <a:t>Un proyecto realizable o un </a:t>
            </a:r>
            <a:r>
              <a:rPr lang="en-US" sz="3900" err="1">
                <a:highlight>
                  <a:srgbClr val="FFFF66"/>
                </a:highlight>
              </a:rPr>
              <a:t>concepto</a:t>
            </a:r>
            <a:r>
              <a:rPr lang="en-US" sz="3900">
                <a:highlight>
                  <a:srgbClr val="FFFF66"/>
                </a:highlight>
              </a:rPr>
              <a:t> visto la </a:t>
            </a:r>
            <a:r>
              <a:rPr lang="en-US" sz="3900" err="1">
                <a:highlight>
                  <a:srgbClr val="FFFF66"/>
                </a:highlight>
              </a:rPr>
              <a:t>clase</a:t>
            </a:r>
            <a:r>
              <a:rPr lang="en-US" sz="3900">
                <a:highlight>
                  <a:srgbClr val="FFFF66"/>
                </a:highlight>
              </a:rPr>
              <a:t> </a:t>
            </a:r>
            <a:r>
              <a:rPr lang="en-US" sz="3900" err="1">
                <a:highlight>
                  <a:srgbClr val="FFFF66"/>
                </a:highlight>
              </a:rPr>
              <a:t>pasada</a:t>
            </a:r>
            <a:r>
              <a:rPr lang="en-US" sz="3900">
                <a:highlight>
                  <a:srgbClr val="FFFF66"/>
                </a:highlight>
              </a:rPr>
              <a:t> que </a:t>
            </a:r>
            <a:r>
              <a:rPr lang="en-US" sz="3900" err="1">
                <a:highlight>
                  <a:srgbClr val="FFFF66"/>
                </a:highlight>
              </a:rPr>
              <a:t>empiece</a:t>
            </a:r>
            <a:r>
              <a:rPr lang="en-US" sz="3900">
                <a:highlight>
                  <a:srgbClr val="FFFF66"/>
                </a:highlight>
              </a:rPr>
              <a:t> con la </a:t>
            </a:r>
            <a:r>
              <a:rPr lang="en-US" sz="3900" err="1">
                <a:highlight>
                  <a:srgbClr val="FFFF66"/>
                </a:highlight>
              </a:rPr>
              <a:t>letra</a:t>
            </a:r>
            <a:r>
              <a:rPr lang="en-US" sz="3900">
                <a:highlight>
                  <a:srgbClr val="FFFF66"/>
                </a:highlight>
              </a:rPr>
              <a:t> “A”</a:t>
            </a:r>
            <a:endParaRPr sz="3900">
              <a:highlight>
                <a:srgbClr val="FFFF66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/>
        </p:nvSpPr>
        <p:spPr>
          <a:xfrm>
            <a:off x="432150" y="1226675"/>
            <a:ext cx="8388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Actividad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Pensar y responder rápido con lo primero que se les ocurra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550" y="3199475"/>
            <a:ext cx="2660600" cy="26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450" y="246925"/>
            <a:ext cx="1801676" cy="18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 txBox="1"/>
          <p:nvPr/>
        </p:nvSpPr>
        <p:spPr>
          <a:xfrm>
            <a:off x="69800" y="3309100"/>
            <a:ext cx="5757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highlight>
                  <a:srgbClr val="EAD1DC"/>
                </a:highlight>
              </a:rPr>
              <a:t>Un proyecto realizable o un </a:t>
            </a:r>
            <a:r>
              <a:rPr lang="en-US" sz="3900" err="1">
                <a:highlight>
                  <a:srgbClr val="EAD1DC"/>
                </a:highlight>
              </a:rPr>
              <a:t>concepto</a:t>
            </a:r>
            <a:r>
              <a:rPr lang="en-US" sz="3900">
                <a:highlight>
                  <a:srgbClr val="EAD1DC"/>
                </a:highlight>
              </a:rPr>
              <a:t> visto la </a:t>
            </a:r>
            <a:r>
              <a:rPr lang="en-US" sz="3900" err="1">
                <a:highlight>
                  <a:srgbClr val="EAD1DC"/>
                </a:highlight>
              </a:rPr>
              <a:t>clase</a:t>
            </a:r>
            <a:r>
              <a:rPr lang="en-US" sz="3900">
                <a:highlight>
                  <a:srgbClr val="EAD1DC"/>
                </a:highlight>
              </a:rPr>
              <a:t> </a:t>
            </a:r>
            <a:r>
              <a:rPr lang="en-US" sz="3900" err="1">
                <a:highlight>
                  <a:srgbClr val="EAD1DC"/>
                </a:highlight>
              </a:rPr>
              <a:t>pasada</a:t>
            </a:r>
            <a:r>
              <a:rPr lang="en-US" sz="3900">
                <a:highlight>
                  <a:srgbClr val="EAD1DC"/>
                </a:highlight>
              </a:rPr>
              <a:t> que </a:t>
            </a:r>
            <a:r>
              <a:rPr lang="en-US" sz="3900" err="1">
                <a:highlight>
                  <a:srgbClr val="EAD1DC"/>
                </a:highlight>
              </a:rPr>
              <a:t>empiece</a:t>
            </a:r>
            <a:r>
              <a:rPr lang="en-US" sz="3900">
                <a:highlight>
                  <a:srgbClr val="EAD1DC"/>
                </a:highlight>
              </a:rPr>
              <a:t> con la </a:t>
            </a:r>
            <a:r>
              <a:rPr lang="en-US" sz="3900" err="1">
                <a:highlight>
                  <a:srgbClr val="EAD1DC"/>
                </a:highlight>
              </a:rPr>
              <a:t>letra</a:t>
            </a:r>
            <a:r>
              <a:rPr lang="en-US" sz="3900">
                <a:highlight>
                  <a:srgbClr val="EAD1DC"/>
                </a:highlight>
              </a:rPr>
              <a:t> “E”</a:t>
            </a:r>
            <a:endParaRPr sz="3900">
              <a:highlight>
                <a:srgbClr val="EAD1DC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/>
        </p:nvSpPr>
        <p:spPr>
          <a:xfrm>
            <a:off x="432150" y="1226675"/>
            <a:ext cx="8388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Actividad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Pensar y responder rápido con lo primero que se les ocurra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</p:txBody>
      </p:sp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550" y="3199475"/>
            <a:ext cx="2660600" cy="26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450" y="246925"/>
            <a:ext cx="1801676" cy="18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0"/>
          <p:cNvSpPr txBox="1"/>
          <p:nvPr/>
        </p:nvSpPr>
        <p:spPr>
          <a:xfrm>
            <a:off x="324800" y="3309088"/>
            <a:ext cx="5502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highlight>
                  <a:srgbClr val="A4C2F4"/>
                </a:highlight>
              </a:rPr>
              <a:t>Un proyecto realizable o un </a:t>
            </a:r>
            <a:r>
              <a:rPr lang="en-US" sz="3900" err="1">
                <a:highlight>
                  <a:srgbClr val="A4C2F4"/>
                </a:highlight>
              </a:rPr>
              <a:t>concepto</a:t>
            </a:r>
            <a:r>
              <a:rPr lang="en-US" sz="3900">
                <a:highlight>
                  <a:srgbClr val="A4C2F4"/>
                </a:highlight>
              </a:rPr>
              <a:t> visto la </a:t>
            </a:r>
            <a:r>
              <a:rPr lang="en-US" sz="3900" err="1">
                <a:highlight>
                  <a:srgbClr val="A4C2F4"/>
                </a:highlight>
              </a:rPr>
              <a:t>clase</a:t>
            </a:r>
            <a:r>
              <a:rPr lang="en-US" sz="3900">
                <a:highlight>
                  <a:srgbClr val="A4C2F4"/>
                </a:highlight>
              </a:rPr>
              <a:t> </a:t>
            </a:r>
            <a:r>
              <a:rPr lang="en-US" sz="3900" err="1">
                <a:highlight>
                  <a:srgbClr val="A4C2F4"/>
                </a:highlight>
              </a:rPr>
              <a:t>pasada</a:t>
            </a:r>
            <a:r>
              <a:rPr lang="en-US" sz="3900">
                <a:highlight>
                  <a:srgbClr val="A4C2F4"/>
                </a:highlight>
              </a:rPr>
              <a:t> que </a:t>
            </a:r>
            <a:r>
              <a:rPr lang="en-US" sz="3900" err="1">
                <a:highlight>
                  <a:srgbClr val="A4C2F4"/>
                </a:highlight>
              </a:rPr>
              <a:t>empiece</a:t>
            </a:r>
            <a:r>
              <a:rPr lang="en-US" sz="3900">
                <a:highlight>
                  <a:srgbClr val="A4C2F4"/>
                </a:highlight>
              </a:rPr>
              <a:t> con la </a:t>
            </a:r>
            <a:r>
              <a:rPr lang="en-US" sz="3900" err="1">
                <a:highlight>
                  <a:srgbClr val="A4C2F4"/>
                </a:highlight>
              </a:rPr>
              <a:t>letra</a:t>
            </a:r>
            <a:r>
              <a:rPr lang="en-US" sz="3900">
                <a:highlight>
                  <a:srgbClr val="A4C2F4"/>
                </a:highlight>
              </a:rPr>
              <a:t> “M”</a:t>
            </a:r>
            <a:endParaRPr sz="3900">
              <a:highlight>
                <a:srgbClr val="A4C2F4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>
            <a:spLocks noGrp="1"/>
          </p:cNvSpPr>
          <p:nvPr>
            <p:ph type="title"/>
          </p:nvPr>
        </p:nvSpPr>
        <p:spPr>
          <a:xfrm>
            <a:off x="4429125" y="233362"/>
            <a:ext cx="471487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Proyectos</a:t>
            </a:r>
            <a:endParaRPr/>
          </a:p>
        </p:txBody>
      </p:sp>
      <p:sp>
        <p:nvSpPr>
          <p:cNvPr id="492" name="Google Shape;492;p61"/>
          <p:cNvSpPr/>
          <p:nvPr/>
        </p:nvSpPr>
        <p:spPr>
          <a:xfrm>
            <a:off x="1589087" y="1214437"/>
            <a:ext cx="5688012" cy="3744912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2452687" y="1358900"/>
            <a:ext cx="4321175" cy="4032250"/>
          </a:xfrm>
          <a:prstGeom prst="ellipse">
            <a:avLst/>
          </a:prstGeom>
          <a:solidFill>
            <a:srgbClr val="99FF66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3605212" y="1503362"/>
            <a:ext cx="2160587" cy="20161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1"/>
          <p:cNvSpPr/>
          <p:nvPr/>
        </p:nvSpPr>
        <p:spPr>
          <a:xfrm rot="10800000">
            <a:off x="3389312" y="2943225"/>
            <a:ext cx="2160587" cy="208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1660525" y="2727325"/>
            <a:ext cx="1800225" cy="11525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 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iniciación</a:t>
            </a:r>
            <a:endParaRPr/>
          </a:p>
        </p:txBody>
      </p:sp>
      <p:sp>
        <p:nvSpPr>
          <p:cNvPr id="497" name="Google Shape;497;p61"/>
          <p:cNvSpPr/>
          <p:nvPr/>
        </p:nvSpPr>
        <p:spPr>
          <a:xfrm>
            <a:off x="5765800" y="2727325"/>
            <a:ext cx="1728787" cy="107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 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cierre</a:t>
            </a:r>
            <a:endParaRPr/>
          </a:p>
        </p:txBody>
      </p:sp>
      <p:sp>
        <p:nvSpPr>
          <p:cNvPr id="498" name="Google Shape;498;p61"/>
          <p:cNvSpPr txBox="1"/>
          <p:nvPr/>
        </p:nvSpPr>
        <p:spPr>
          <a:xfrm>
            <a:off x="3894137" y="1719262"/>
            <a:ext cx="136842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planificación</a:t>
            </a:r>
            <a:endParaRPr/>
          </a:p>
        </p:txBody>
      </p:sp>
      <p:sp>
        <p:nvSpPr>
          <p:cNvPr id="499" name="Google Shape;499;p61"/>
          <p:cNvSpPr txBox="1"/>
          <p:nvPr/>
        </p:nvSpPr>
        <p:spPr>
          <a:xfrm>
            <a:off x="5405437" y="3879850"/>
            <a:ext cx="136842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control</a:t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3965575" y="4527550"/>
            <a:ext cx="136842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ejecución</a:t>
            </a:r>
            <a:endParaRPr/>
          </a:p>
        </p:txBody>
      </p:sp>
      <p:sp>
        <p:nvSpPr>
          <p:cNvPr id="501" name="Google Shape;501;p61"/>
          <p:cNvSpPr/>
          <p:nvPr/>
        </p:nvSpPr>
        <p:spPr>
          <a:xfrm>
            <a:off x="796925" y="2943225"/>
            <a:ext cx="792162" cy="792162"/>
          </a:xfrm>
          <a:prstGeom prst="ellipse">
            <a:avLst/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Comienzo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p61"/>
          <p:cNvSpPr/>
          <p:nvPr/>
        </p:nvSpPr>
        <p:spPr>
          <a:xfrm>
            <a:off x="7566025" y="2871787"/>
            <a:ext cx="792162" cy="792162"/>
          </a:xfrm>
          <a:prstGeom prst="ellipse">
            <a:avLst/>
          </a:prstGeom>
          <a:solidFill>
            <a:srgbClr val="FFFF00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 del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None/>
            </a:pPr>
            <a:r>
              <a:rPr lang="en-US" sz="1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>
            <a:spLocks noGrp="1"/>
          </p:cNvSpPr>
          <p:nvPr>
            <p:ph type="title"/>
          </p:nvPr>
        </p:nvSpPr>
        <p:spPr>
          <a:xfrm>
            <a:off x="4643437" y="214312"/>
            <a:ext cx="4429125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 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Proyectos</a:t>
            </a:r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1"/>
          </p:nvPr>
        </p:nvSpPr>
        <p:spPr>
          <a:xfrm>
            <a:off x="428625" y="1055687"/>
            <a:ext cx="8467725" cy="544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INICIO: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autorizan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alcance del proyecto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PLANIFICACIÓN: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refinan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alcance del proyecto 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plan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EJECUCIÓN: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plan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CONTROL: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miden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proyecto,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pudiendo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correctivas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CIERRE: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transfieren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terceros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63" descr="Resultado de imagen para grupos de procesos y areas de conocimiento pmbok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5175"/>
            <a:ext cx="9144000" cy="547211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16" name="Google Shape;516;p63"/>
          <p:cNvSpPr txBox="1"/>
          <p:nvPr/>
        </p:nvSpPr>
        <p:spPr>
          <a:xfrm>
            <a:off x="0" y="1785937"/>
            <a:ext cx="1476375" cy="35718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85D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4500562" y="285750"/>
            <a:ext cx="45720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alcance del Proyecto</a:t>
            </a:r>
            <a:endParaRPr/>
          </a:p>
        </p:txBody>
      </p:sp>
      <p:sp>
        <p:nvSpPr>
          <p:cNvPr id="522" name="Google Shape;522;p64"/>
          <p:cNvSpPr txBox="1">
            <a:spLocks noGrp="1"/>
          </p:cNvSpPr>
          <p:nvPr>
            <p:ph type="body" idx="1"/>
          </p:nvPr>
        </p:nvSpPr>
        <p:spPr>
          <a:xfrm>
            <a:off x="785812" y="1844675"/>
            <a:ext cx="7705725" cy="36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⮚"/>
            </a:pP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Comprende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necesarios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asegurarse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incluya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requerido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(y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sólo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requerido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para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completar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satisfactoriamente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⮚"/>
            </a:pP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 del proyecto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apunta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principalmente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la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definición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control de lo que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no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incluído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804025" y="6237287"/>
            <a:ext cx="20161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Fuente: PMBOK®, 3ra. edición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/>
        </p:nvSpPr>
        <p:spPr>
          <a:xfrm>
            <a:off x="5286375" y="214312"/>
            <a:ext cx="3643312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y Alcance del </a:t>
            </a:r>
            <a:endParaRPr/>
          </a:p>
          <a:p>
            <a: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</p:txBody>
      </p:sp>
      <p:sp>
        <p:nvSpPr>
          <p:cNvPr id="530" name="Google Shape;530;p65"/>
          <p:cNvSpPr txBox="1"/>
          <p:nvPr/>
        </p:nvSpPr>
        <p:spPr>
          <a:xfrm>
            <a:off x="1143000" y="1714500"/>
            <a:ext cx="6913562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609600" marR="0" lvl="0" indent="-6096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Alcance del PROYECTO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/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y</a:t>
            </a:r>
            <a:endParaRPr/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especificado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 </a:t>
            </a:r>
            <a:endParaRPr/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Alcance del PRODUCTO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 </a:t>
            </a:r>
            <a:endParaRPr/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funcionalidades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describen</a:t>
            </a:r>
            <a:endParaRPr/>
          </a:p>
          <a:p>
            <a:pPr marL="609600" marR="0" lvl="0" indent="-609600" algn="l" rtl="0">
              <a:lnSpc>
                <a:spcPct val="7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al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</a:t>
            </a:r>
            <a:endParaRPr/>
          </a:p>
        </p:txBody>
      </p:sp>
      <p:pic>
        <p:nvPicPr>
          <p:cNvPr id="531" name="Google Shape;53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6375" y="2643187"/>
            <a:ext cx="117951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0" y="4429125"/>
            <a:ext cx="11684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4929187" y="260350"/>
            <a:ext cx="40005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Formalización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del Proyecto</a:t>
            </a:r>
            <a:endParaRPr/>
          </a:p>
        </p:txBody>
      </p:sp>
      <p:sp>
        <p:nvSpPr>
          <p:cNvPr id="539" name="Google Shape;539;p66"/>
          <p:cNvSpPr txBox="1">
            <a:spLocks noGrp="1"/>
          </p:cNvSpPr>
          <p:nvPr>
            <p:ph type="body" idx="1"/>
          </p:nvPr>
        </p:nvSpPr>
        <p:spPr>
          <a:xfrm>
            <a:off x="285750" y="1643062"/>
            <a:ext cx="2714625" cy="428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1437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  Project Charter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Autoriza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formalmente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y al </a:t>
            </a:r>
            <a:endParaRPr/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Manager </a:t>
            </a:r>
            <a:endParaRPr/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lo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endParaRPr/>
          </a:p>
          <a:p>
            <a:pPr marL="71437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Sponsor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pic>
        <p:nvPicPr>
          <p:cNvPr id="540" name="Google Shape;54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3312" y="1292225"/>
            <a:ext cx="5391150" cy="477996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6"/>
          <p:cNvSpPr txBox="1"/>
          <p:nvPr/>
        </p:nvSpPr>
        <p:spPr>
          <a:xfrm>
            <a:off x="71437" y="1201737"/>
            <a:ext cx="44259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143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Acta de </a:t>
            </a:r>
            <a:r>
              <a:rPr lang="en-US" sz="1800" b="1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Constitución</a:t>
            </a:r>
            <a:r>
              <a:rPr lang="en-US" sz="1800" b="1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/>
        </p:nvSpPr>
        <p:spPr>
          <a:xfrm>
            <a:off x="1785937" y="247650"/>
            <a:ext cx="72358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endParaRPr/>
          </a:p>
        </p:txBody>
      </p:sp>
      <p:pic>
        <p:nvPicPr>
          <p:cNvPr id="548" name="Google Shape;54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687" y="857250"/>
            <a:ext cx="1143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7"/>
          <p:cNvSpPr txBox="1"/>
          <p:nvPr/>
        </p:nvSpPr>
        <p:spPr>
          <a:xfrm>
            <a:off x="1214437" y="428625"/>
            <a:ext cx="6500812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sz="24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Armemos nuestro Project Charter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0" name="Google Shape;55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187" y="1357312"/>
            <a:ext cx="551497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/>
        </p:nvSpPr>
        <p:spPr>
          <a:xfrm>
            <a:off x="500062" y="1537812"/>
            <a:ext cx="83217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Tienen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específicamente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capaz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ser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 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predeterminado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principio y fin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aunque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lapso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ambos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muy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largo).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predeterminados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financieros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tecnológicos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), no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infinitos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elaboración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gradual (se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instrumento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responder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aquellos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requerimientos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y/o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no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atendidos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límites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diaria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Son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instrumento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organizacional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personal).</a:t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4013100" y="626100"/>
            <a:ext cx="42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 un proyecto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>
            <a:spLocks noGrp="1"/>
          </p:cNvSpPr>
          <p:nvPr>
            <p:ph type="title"/>
          </p:nvPr>
        </p:nvSpPr>
        <p:spPr>
          <a:xfrm>
            <a:off x="4929187" y="260350"/>
            <a:ext cx="40005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Lanzamiento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</a:t>
            </a:r>
            <a:b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Kickoff</a:t>
            </a:r>
            <a:endParaRPr/>
          </a:p>
        </p:txBody>
      </p:sp>
      <p:sp>
        <p:nvSpPr>
          <p:cNvPr id="557" name="Google Shape;557;p68"/>
          <p:cNvSpPr txBox="1"/>
          <p:nvPr/>
        </p:nvSpPr>
        <p:spPr>
          <a:xfrm>
            <a:off x="6732587" y="6237287"/>
            <a:ext cx="20161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Fuente: PMBOK®, 3ra. edición</a:t>
            </a:r>
            <a:endParaRPr/>
          </a:p>
        </p:txBody>
      </p:sp>
      <p:sp>
        <p:nvSpPr>
          <p:cNvPr id="558" name="Google Shape;558;p68"/>
          <p:cNvSpPr txBox="1"/>
          <p:nvPr/>
        </p:nvSpPr>
        <p:spPr>
          <a:xfrm>
            <a:off x="391875" y="1656900"/>
            <a:ext cx="5502300" cy="4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Equipo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existencia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Stakeholders.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en-US" sz="1800" err="1"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omar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sea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que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Stakeholder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entienda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participación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compromiso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9" name="Google Shape;559;p68" descr="MCj03435150000[1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50" y="1525587"/>
            <a:ext cx="2608262" cy="318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>
            <a:spLocks noGrp="1"/>
          </p:cNvSpPr>
          <p:nvPr>
            <p:ph type="title"/>
          </p:nvPr>
        </p:nvSpPr>
        <p:spPr>
          <a:xfrm>
            <a:off x="4929187" y="260350"/>
            <a:ext cx="40005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Lanzamiento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</a:t>
            </a:r>
            <a:b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Kickoff</a:t>
            </a:r>
            <a:endParaRPr/>
          </a:p>
        </p:txBody>
      </p:sp>
      <p:sp>
        <p:nvSpPr>
          <p:cNvPr id="565" name="Google Shape;565;p69"/>
          <p:cNvSpPr txBox="1"/>
          <p:nvPr/>
        </p:nvSpPr>
        <p:spPr>
          <a:xfrm>
            <a:off x="6732587" y="6237287"/>
            <a:ext cx="20161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Fuente: PMBOK®, 3ra. edición</a:t>
            </a:r>
            <a:endParaRPr/>
          </a:p>
        </p:txBody>
      </p:sp>
      <p:sp>
        <p:nvSpPr>
          <p:cNvPr id="566" name="Google Shape;566;p69"/>
          <p:cNvSpPr txBox="1"/>
          <p:nvPr/>
        </p:nvSpPr>
        <p:spPr>
          <a:xfrm>
            <a:off x="685800" y="1000125"/>
            <a:ext cx="7743825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Alcance.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Expectativas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Cliente.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momento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Equipo, Roles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Compromiso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Cliente.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Pasos.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/>
        </p:nvSpPr>
        <p:spPr>
          <a:xfrm>
            <a:off x="395287" y="1143000"/>
            <a:ext cx="8353425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los pasos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manejar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bien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nuestro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equipo?: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Elegir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no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sólo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sus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metodología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abierta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sea formal  e informal.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miembros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allá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equipo.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Reconocer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colectivos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arenR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equipo.</a:t>
            </a:r>
            <a:endParaRPr/>
          </a:p>
        </p:txBody>
      </p:sp>
      <p:sp>
        <p:nvSpPr>
          <p:cNvPr id="572" name="Google Shape;572;p70"/>
          <p:cNvSpPr txBox="1"/>
          <p:nvPr/>
        </p:nvSpPr>
        <p:spPr>
          <a:xfrm>
            <a:off x="1857375" y="285750"/>
            <a:ext cx="709295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Manejo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Equipo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1"/>
          <p:cNvSpPr txBox="1"/>
          <p:nvPr/>
        </p:nvSpPr>
        <p:spPr>
          <a:xfrm>
            <a:off x="323850" y="1341437"/>
            <a:ext cx="84963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71"/>
          <p:cNvSpPr txBox="1"/>
          <p:nvPr/>
        </p:nvSpPr>
        <p:spPr>
          <a:xfrm>
            <a:off x="395287" y="1000125"/>
            <a:ext cx="849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la hora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es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personas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quienes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ello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matriz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siguiente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</p:txBody>
      </p:sp>
      <p:sp>
        <p:nvSpPr>
          <p:cNvPr id="579" name="Google Shape;579;p71"/>
          <p:cNvSpPr txBox="1"/>
          <p:nvPr/>
        </p:nvSpPr>
        <p:spPr>
          <a:xfrm>
            <a:off x="3744912" y="214312"/>
            <a:ext cx="5256212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Comunicación</a:t>
            </a:r>
            <a:endParaRPr/>
          </a:p>
        </p:txBody>
      </p:sp>
      <p:graphicFrame>
        <p:nvGraphicFramePr>
          <p:cNvPr id="580" name="Google Shape;580;p71"/>
          <p:cNvGraphicFramePr/>
          <p:nvPr/>
        </p:nvGraphicFramePr>
        <p:xfrm>
          <a:off x="395287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{EF8F5966-036A-478B-8531-1F4865E657EE}</a:tableStyleId>
              </a:tblPr>
              <a:tblGrid>
                <a:gridCol w="139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 necesita ser comunicado?</a:t>
                      </a:r>
                      <a:endParaRPr/>
                    </a:p>
                  </a:txBody>
                  <a:tcPr marL="91450" marR="91450" marT="45700" marB="457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¿Por qué?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 quiénes?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mejor modo para Comunicar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Responsable del envío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¿Cuándo y cuán frecuente?</a:t>
                      </a:r>
                      <a:endParaRPr/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/>
        </p:nvSpPr>
        <p:spPr>
          <a:xfrm>
            <a:off x="2286000" y="1997075"/>
            <a:ext cx="4572000" cy="286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Objetivos y Alcance</a:t>
            </a:r>
            <a:endParaRPr/>
          </a:p>
          <a:p>
            <a:pPr marL="571500" marR="0" lvl="1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Estrategia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del Proyecto </a:t>
            </a:r>
            <a:endParaRPr/>
          </a:p>
          <a:p>
            <a:pPr marL="571500" marR="0" lvl="1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000" b="0" i="0" u="none" strike="noStrike" cap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Cronograma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(Project Plan)</a:t>
            </a:r>
            <a:endParaRPr/>
          </a:p>
          <a:p>
            <a:pPr marL="571500" marR="0" lvl="1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OBS – </a:t>
            </a:r>
            <a:r>
              <a:rPr lang="en-US" sz="2000" b="0" i="0" u="none" strike="noStrike" cap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Organigrama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571500" marR="0" lvl="1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Plan de Comunicaciones del Proyecto</a:t>
            </a:r>
            <a:endParaRPr/>
          </a:p>
          <a:p>
            <a:pPr marL="571500" marR="0" lvl="1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Situación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Actual</a:t>
            </a:r>
            <a:endParaRPr/>
          </a:p>
        </p:txBody>
      </p:sp>
      <p:graphicFrame>
        <p:nvGraphicFramePr>
          <p:cNvPr id="586" name="Google Shape;586;p72"/>
          <p:cNvGraphicFramePr/>
          <p:nvPr/>
        </p:nvGraphicFramePr>
        <p:xfrm>
          <a:off x="3810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{EF8F5966-036A-478B-8531-1F4865E657EE}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1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QUE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1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RESPONSABLE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1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QUIEN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1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CUANDO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1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Avance General (Plan, Issues, Riesgos, etc)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Project Manager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Equipo, Sponsors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Fin de cada etapa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Reunión y posterior minuta (dia a confirmar)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Solicitud de entregables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Project Manager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Semanal (lunes)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Mail a los </a:t>
                      </a: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Información de avance y pendientes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Project Manager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Equipo, Project Manager, Sponsor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Semanal (viernes)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Mail a los </a:t>
                      </a: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 y Sponsors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Resolución de Issues / consultas / dudas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Responsable del Issue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Equipo, Project Manager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En el momento en que surja el issue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Mail 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6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Cierre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 Proyecto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Project Manager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Miembros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equipo, Sponsors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Primer </a:t>
                      </a: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semana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luego de </a:t>
                      </a:r>
                      <a:r>
                        <a:rPr lang="en-US" sz="1200" b="0" i="0" u="none" err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finalización</a:t>
                      </a: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del proyecto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0" i="0" u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Reunión y documento de cierre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7" name="Google Shape;587;p72"/>
          <p:cNvSpPr txBox="1"/>
          <p:nvPr/>
        </p:nvSpPr>
        <p:spPr>
          <a:xfrm>
            <a:off x="642937" y="285750"/>
            <a:ext cx="82454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 de Comunicación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/>
        </p:nvSpPr>
        <p:spPr>
          <a:xfrm>
            <a:off x="642937" y="285750"/>
            <a:ext cx="82454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Reuniones Efectivas</a:t>
            </a:r>
            <a:endParaRPr/>
          </a:p>
        </p:txBody>
      </p:sp>
      <p:sp>
        <p:nvSpPr>
          <p:cNvPr id="594" name="Google Shape;594;p73"/>
          <p:cNvSpPr txBox="1"/>
          <p:nvPr/>
        </p:nvSpPr>
        <p:spPr>
          <a:xfrm>
            <a:off x="285750" y="1190625"/>
            <a:ext cx="8429625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AutoNum type="arabicPeriod"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Usar agendas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participantes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antemano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puntos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material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lectura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previa.</a:t>
            </a:r>
            <a:endParaRPr/>
          </a:p>
          <a:p>
            <a:pPr marL="6096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AutoNum type="arabicPeriod"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Tener un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facilitador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enfocada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puntos de la agenda,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intervenir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fragmenta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secundarias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nivelar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6096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AutoNum type="arabicPeriod"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Tomar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minutas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será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rotativa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miembros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equipo.</a:t>
            </a:r>
            <a:endParaRPr/>
          </a:p>
          <a:p>
            <a:pPr marL="6096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AutoNum type="arabicPeriod"/>
            </a:pP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Evaluar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trataron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puntos de la agenda y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6096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AutoNum type="arabicPeriod"/>
            </a:pP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Redactar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próxima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agenda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Proponer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nueva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agenda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tentativa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4"/>
          <p:cNvSpPr txBox="1">
            <a:spLocks noGrp="1"/>
          </p:cNvSpPr>
          <p:nvPr>
            <p:ph type="body" idx="1"/>
          </p:nvPr>
        </p:nvSpPr>
        <p:spPr>
          <a:xfrm>
            <a:off x="1403350" y="1143000"/>
            <a:ext cx="6526212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/>
              <a:t>REUNIÓN</a:t>
            </a: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/>
              <a:t>NÚMERO</a:t>
            </a: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:………….      FECHA:……………..LUGAR:………HORA:………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 DEL PROYECTO:…………………………………………………………………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/>
              <a:t>DECLARACIÓN</a:t>
            </a: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b="1"/>
              <a:t>MISIÓN</a:t>
            </a: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:…………………………………………………………….</a:t>
            </a:r>
            <a:endParaRPr/>
          </a:p>
          <a:p>
            <a:pPr marL="342900" lvl="0" indent="-2667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MIEMBROS DEL EQUIPO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-------------------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-------------------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-------------------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-------------------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-------------------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    TPO / ESTIMADO            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AutoNum type="arabicParenR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                 “  “                                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AutoNum type="arabicParenR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                 “  “                                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AutoNum type="arabicParenR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                 “  “                                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AutoNum type="arabicParenR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                 “  “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AutoNum type="arabicParenR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endParaRPr/>
          </a:p>
          <a:p>
            <a:pPr marL="342900" lvl="0" indent="-2667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………………………………………………………………………………………………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-----------------------------------------------------------------------------------------------------------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-----------------------------------------------------------------------------------------------------------</a:t>
            </a:r>
            <a:endParaRPr/>
          </a:p>
        </p:txBody>
      </p:sp>
      <p:sp>
        <p:nvSpPr>
          <p:cNvPr id="600" name="Google Shape;600;p74"/>
          <p:cNvSpPr txBox="1"/>
          <p:nvPr/>
        </p:nvSpPr>
        <p:spPr>
          <a:xfrm>
            <a:off x="642937" y="285750"/>
            <a:ext cx="82454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 de Reunión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5"/>
          <p:cNvSpPr txBox="1"/>
          <p:nvPr/>
        </p:nvSpPr>
        <p:spPr>
          <a:xfrm>
            <a:off x="642937" y="285750"/>
            <a:ext cx="82454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Minuta de Reunión</a:t>
            </a:r>
            <a:endParaRPr/>
          </a:p>
        </p:txBody>
      </p:sp>
      <p:sp>
        <p:nvSpPr>
          <p:cNvPr id="606" name="Google Shape;606;p75"/>
          <p:cNvSpPr txBox="1"/>
          <p:nvPr/>
        </p:nvSpPr>
        <p:spPr>
          <a:xfrm>
            <a:off x="500062" y="1571625"/>
            <a:ext cx="7786687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Proyecto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Lugar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Día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horario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Duración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Conducida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Agenda de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Invitados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Asistentes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Tratados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Compromisos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asumidos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607" name="Google Shape;60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0" y="1214437"/>
            <a:ext cx="3505200" cy="373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6"/>
          <p:cNvSpPr txBox="1">
            <a:spLocks noGrp="1"/>
          </p:cNvSpPr>
          <p:nvPr>
            <p:ph type="body" idx="1"/>
          </p:nvPr>
        </p:nvSpPr>
        <p:spPr>
          <a:xfrm>
            <a:off x="500062" y="1262062"/>
            <a:ext cx="777240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equipo!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Escuchando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nuestro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Cliente y a las personas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ejecutarán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Definiendo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desde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 </a:t>
            </a:r>
            <a:r>
              <a:rPr lang="en-US" sz="1800" err="1">
                <a:latin typeface="Century Gothic"/>
                <a:ea typeface="Century Gothic"/>
                <a:cs typeface="Century Gothic"/>
                <a:sym typeface="Century Gothic"/>
              </a:rPr>
              <a:t>más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general a lo </a:t>
            </a:r>
            <a:r>
              <a:rPr lang="en-US" sz="1800" err="1">
                <a:latin typeface="Century Gothic"/>
                <a:ea typeface="Century Gothic"/>
                <a:cs typeface="Century Gothic"/>
                <a:sym typeface="Century Gothic"/>
              </a:rPr>
              <a:t>más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Definiendo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claramente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Negociando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Nunca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perder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vista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especificaciones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ellos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mejor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Tener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cuenta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feriados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vacaciones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personas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reemplazarse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entre </a:t>
            </a:r>
            <a:r>
              <a:rPr lang="en-US" sz="1800" err="1">
                <a:latin typeface="Century Gothic"/>
                <a:ea typeface="Century Gothic"/>
                <a:cs typeface="Century Gothic"/>
                <a:sym typeface="Century Gothic"/>
              </a:rPr>
              <a:t>sí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613" name="Google Shape;613;p76"/>
          <p:cNvSpPr txBox="1"/>
          <p:nvPr/>
        </p:nvSpPr>
        <p:spPr>
          <a:xfrm>
            <a:off x="4143375" y="260350"/>
            <a:ext cx="47863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Planificar bien</a:t>
            </a:r>
            <a:endParaRPr/>
          </a:p>
        </p:txBody>
      </p:sp>
      <p:pic>
        <p:nvPicPr>
          <p:cNvPr id="614" name="Google Shape;61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714375"/>
            <a:ext cx="15430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7"/>
          <p:cNvSpPr txBox="1">
            <a:spLocks noGrp="1"/>
          </p:cNvSpPr>
          <p:nvPr>
            <p:ph type="title"/>
          </p:nvPr>
        </p:nvSpPr>
        <p:spPr>
          <a:xfrm>
            <a:off x="1857375" y="214312"/>
            <a:ext cx="7239000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</a:t>
            </a:r>
            <a:endParaRPr/>
          </a:p>
        </p:txBody>
      </p:sp>
      <p:sp>
        <p:nvSpPr>
          <p:cNvPr id="620" name="Google Shape;620;p77"/>
          <p:cNvSpPr txBox="1"/>
          <p:nvPr/>
        </p:nvSpPr>
        <p:spPr>
          <a:xfrm>
            <a:off x="500062" y="981075"/>
            <a:ext cx="8393112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incluye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menos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inicio y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finalización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planificadas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para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presentarse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diversas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Mostrando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(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detallado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Mostrando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sólo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resumen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endParaRPr/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(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Resumen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  <a:p>
            <a:pPr marL="914400" marR="0" lvl="2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Mostrando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sólo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endParaRPr/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(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  <p:sp>
        <p:nvSpPr>
          <p:cNvPr id="621" name="Google Shape;621;p77"/>
          <p:cNvSpPr txBox="1"/>
          <p:nvPr/>
        </p:nvSpPr>
        <p:spPr>
          <a:xfrm>
            <a:off x="1016000" y="5429250"/>
            <a:ext cx="6985000" cy="369887"/>
          </a:xfrm>
          <a:prstGeom prst="rect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Cronograma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 no es </a:t>
            </a:r>
            <a:r>
              <a:rPr lang="en-US" sz="1800" b="0" i="0" u="none" strike="noStrike" cap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sinónimo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 “Plan del Proyecto”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632550" y="845475"/>
            <a:ext cx="547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de los Proyectos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242100" y="1307175"/>
            <a:ext cx="8659800" cy="453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AutoNum type="arabicPeriod"/>
            </a:pPr>
            <a:r>
              <a:rPr lang="en-US" sz="18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Inicio:</a:t>
            </a:r>
            <a:endParaRPr sz="18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s-AR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necesidad o oportunidad que da origen al proyecto.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Evaluación </a:t>
            </a:r>
            <a:r>
              <a:rPr lang="es-AR" sz="1800" noProof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preliminar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viabilidad.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Definición del alcance inicial y los </a:t>
            </a:r>
            <a:r>
              <a:rPr lang="es-AR" sz="1800" noProof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Identificación de los stakeholders (inversionistas) y las partes interesadas clave.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Asignación de un líder de proyecto y formación del equipo del proyecto.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Elaboración de un plan de inicio del proyecto.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"/>
          <p:cNvSpPr txBox="1"/>
          <p:nvPr/>
        </p:nvSpPr>
        <p:spPr>
          <a:xfrm>
            <a:off x="4357687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Control del Proyecto</a:t>
            </a:r>
            <a:endParaRPr/>
          </a:p>
        </p:txBody>
      </p:sp>
      <p:sp>
        <p:nvSpPr>
          <p:cNvPr id="627" name="Google Shape;627;p78"/>
          <p:cNvSpPr txBox="1"/>
          <p:nvPr/>
        </p:nvSpPr>
        <p:spPr>
          <a:xfrm>
            <a:off x="1000125" y="5140325"/>
            <a:ext cx="6697662" cy="646112"/>
          </a:xfrm>
          <a:prstGeom prst="rect">
            <a:avLst/>
          </a:prstGeom>
          <a:noFill/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lang="en-US"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El Project Manager es </a:t>
            </a:r>
            <a:r>
              <a:rPr lang="en-US" sz="1800" b="0" i="0" u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encargado</a:t>
            </a:r>
            <a:r>
              <a:rPr lang="en-US"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 “</a:t>
            </a:r>
            <a:r>
              <a:rPr lang="en-US" sz="1800" b="0" i="0" u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proteger</a:t>
            </a:r>
            <a:r>
              <a:rPr lang="en-US"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 la </a:t>
            </a:r>
            <a:r>
              <a:rPr lang="en-US" sz="1800" b="0" i="0" u="none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Planificación</a:t>
            </a:r>
            <a:r>
              <a:rPr lang="en-US" sz="18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del proyecto.</a:t>
            </a:r>
            <a:endParaRPr/>
          </a:p>
        </p:txBody>
      </p:sp>
      <p:sp>
        <p:nvSpPr>
          <p:cNvPr id="628" name="Google Shape;628;p78" descr="Mármol blanco"/>
          <p:cNvSpPr txBox="1"/>
          <p:nvPr/>
        </p:nvSpPr>
        <p:spPr>
          <a:xfrm>
            <a:off x="500062" y="1143000"/>
            <a:ext cx="2338387" cy="369887"/>
          </a:xfrm>
          <a:prstGeom prst="rect">
            <a:avLst/>
          </a:prstGeom>
          <a:solidFill>
            <a:srgbClr val="8EB4E3"/>
          </a:solidFill>
          <a:ln w="57150" cap="flat" cmpd="thinThick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</a:t>
            </a:r>
            <a:endParaRPr/>
          </a:p>
        </p:txBody>
      </p:sp>
      <p:sp>
        <p:nvSpPr>
          <p:cNvPr id="629" name="Google Shape;629;p78" descr="Mármol blanco"/>
          <p:cNvSpPr txBox="1"/>
          <p:nvPr/>
        </p:nvSpPr>
        <p:spPr>
          <a:xfrm>
            <a:off x="3571875" y="996950"/>
            <a:ext cx="2182812" cy="646112"/>
          </a:xfrm>
          <a:prstGeom prst="rect">
            <a:avLst/>
          </a:prstGeom>
          <a:solidFill>
            <a:srgbClr val="8EB4E3"/>
          </a:solidFill>
          <a:ln w="57150" cap="flat" cmpd="thinThick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DE DESVÍOS</a:t>
            </a:r>
            <a:endParaRPr/>
          </a:p>
        </p:txBody>
      </p:sp>
      <p:sp>
        <p:nvSpPr>
          <p:cNvPr id="630" name="Google Shape;630;p78" descr="Mármol blanco"/>
          <p:cNvSpPr txBox="1"/>
          <p:nvPr/>
        </p:nvSpPr>
        <p:spPr>
          <a:xfrm>
            <a:off x="6605587" y="1130300"/>
            <a:ext cx="2181225" cy="369887"/>
          </a:xfrm>
          <a:prstGeom prst="rect">
            <a:avLst/>
          </a:prstGeom>
          <a:solidFill>
            <a:srgbClr val="8EB4E3"/>
          </a:solidFill>
          <a:ln w="57150" cap="flat" cmpd="thinThick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EXITOSO</a:t>
            </a:r>
            <a:endParaRPr/>
          </a:p>
        </p:txBody>
      </p:sp>
      <p:sp>
        <p:nvSpPr>
          <p:cNvPr id="631" name="Google Shape;631;p78" descr="Granito"/>
          <p:cNvSpPr/>
          <p:nvPr/>
        </p:nvSpPr>
        <p:spPr>
          <a:xfrm>
            <a:off x="3000375" y="1000125"/>
            <a:ext cx="500062" cy="609600"/>
          </a:xfrm>
          <a:prstGeom prst="rightArrow">
            <a:avLst>
              <a:gd name="adj1" fmla="val 13500"/>
              <a:gd name="adj2" fmla="val 50000"/>
            </a:avLst>
          </a:prstGeom>
          <a:solidFill>
            <a:srgbClr val="8EB4E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8" descr="Granito"/>
          <p:cNvSpPr/>
          <p:nvPr/>
        </p:nvSpPr>
        <p:spPr>
          <a:xfrm>
            <a:off x="5929312" y="1000125"/>
            <a:ext cx="500062" cy="609600"/>
          </a:xfrm>
          <a:prstGeom prst="rightArrow">
            <a:avLst>
              <a:gd name="adj1" fmla="val 13500"/>
              <a:gd name="adj2" fmla="val 50000"/>
            </a:avLst>
          </a:prstGeom>
          <a:solidFill>
            <a:srgbClr val="8EB4E3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8"/>
          <p:cNvSpPr txBox="1"/>
          <p:nvPr/>
        </p:nvSpPr>
        <p:spPr>
          <a:xfrm>
            <a:off x="928687" y="2066925"/>
            <a:ext cx="7358062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regular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desempeño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áreas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plan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requiera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recomendar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preventivas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anticipar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posibles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Dar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comparándolas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9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Riesgos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</a:t>
            </a:r>
            <a:endParaRPr/>
          </a:p>
        </p:txBody>
      </p:sp>
      <p:sp>
        <p:nvSpPr>
          <p:cNvPr id="639" name="Google Shape;639;p79"/>
          <p:cNvSpPr txBox="1"/>
          <p:nvPr/>
        </p:nvSpPr>
        <p:spPr>
          <a:xfrm>
            <a:off x="285750" y="1500187"/>
            <a:ext cx="62865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27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</a:t>
            </a:r>
            <a:r>
              <a:rPr lang="en-US" sz="27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proyecto es un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1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incierta</a:t>
            </a:r>
            <a:r>
              <a:rPr lang="en-US" sz="18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ocurrir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7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afecta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1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positiva</a:t>
            </a:r>
            <a:r>
              <a:rPr lang="en-US" sz="18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1800" b="0" i="1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negativamente</a:t>
            </a:r>
            <a:r>
              <a:rPr lang="en-US" sz="18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7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 del proyecto</a:t>
            </a:r>
            <a:r>
              <a:rPr lang="en-US" sz="18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pic>
        <p:nvPicPr>
          <p:cNvPr id="640" name="Google Shape;64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3687" y="857250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9"/>
          <p:cNvSpPr txBox="1"/>
          <p:nvPr/>
        </p:nvSpPr>
        <p:spPr>
          <a:xfrm>
            <a:off x="1071562" y="3573462"/>
            <a:ext cx="3744912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None/>
            </a:pPr>
            <a:r>
              <a:rPr lang="en-US" sz="27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Incertidumbre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ahoma"/>
              <a:buNone/>
            </a:pPr>
            <a:r>
              <a:rPr lang="en-US" sz="2700" b="1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≠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None/>
            </a:pPr>
            <a:r>
              <a:rPr lang="en-US" sz="27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</a:t>
            </a:r>
            <a:endParaRPr/>
          </a:p>
        </p:txBody>
      </p:sp>
      <p:sp>
        <p:nvSpPr>
          <p:cNvPr id="642" name="Google Shape;642;p79"/>
          <p:cNvSpPr txBox="1"/>
          <p:nvPr/>
        </p:nvSpPr>
        <p:spPr>
          <a:xfrm>
            <a:off x="3963987" y="3429000"/>
            <a:ext cx="36718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se conoce la probabilidad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ocurrencia del evento.</a:t>
            </a:r>
            <a:endParaRPr/>
          </a:p>
        </p:txBody>
      </p:sp>
      <p:sp>
        <p:nvSpPr>
          <p:cNvPr id="643" name="Google Shape;643;p79"/>
          <p:cNvSpPr txBox="1"/>
          <p:nvPr/>
        </p:nvSpPr>
        <p:spPr>
          <a:xfrm>
            <a:off x="2584450" y="4365625"/>
            <a:ext cx="36718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conoce la probabilidad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ocurrencia del evento.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Posición frente al Riesgo</a:t>
            </a:r>
            <a:endParaRPr/>
          </a:p>
        </p:txBody>
      </p:sp>
      <p:sp>
        <p:nvSpPr>
          <p:cNvPr id="650" name="Google Shape;650;p80"/>
          <p:cNvSpPr txBox="1"/>
          <p:nvPr/>
        </p:nvSpPr>
        <p:spPr>
          <a:xfrm>
            <a:off x="642937" y="928687"/>
            <a:ext cx="75009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todos reaccionamos igual ante un mismo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Existen personas que el Riesgo es parte de su vida y apuestan todo el tiempo con el fin de ganar. </a:t>
            </a:r>
            <a:endParaRPr/>
          </a:p>
          <a:p>
            <a:pPr marL="0" marR="0" lvl="0" indent="-114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-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otras que tienen 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Aversión al Riesgo 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 es  cuando  prefieren la seguridad antes que intentarlo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allá que este pueda ser beneficioso o positivo si ocurre.</a:t>
            </a:r>
            <a:endParaRPr/>
          </a:p>
        </p:txBody>
      </p:sp>
      <p:sp>
        <p:nvSpPr>
          <p:cNvPr id="651" name="Google Shape;651;p80"/>
          <p:cNvSpPr txBox="1"/>
          <p:nvPr/>
        </p:nvSpPr>
        <p:spPr>
          <a:xfrm>
            <a:off x="327025" y="3859212"/>
            <a:ext cx="5387975" cy="135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Impacto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impacto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ocasionará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   =&gt;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52" name="Google Shape;652;p80"/>
          <p:cNvGrpSpPr/>
          <p:nvPr/>
        </p:nvGrpSpPr>
        <p:grpSpPr>
          <a:xfrm>
            <a:off x="5214012" y="3129825"/>
            <a:ext cx="3616975" cy="2952650"/>
            <a:chOff x="5214937" y="3143250"/>
            <a:chExt cx="3616975" cy="2952650"/>
          </a:xfrm>
        </p:grpSpPr>
        <p:sp>
          <p:nvSpPr>
            <p:cNvPr id="653" name="Google Shape;653;p80"/>
            <p:cNvSpPr txBox="1"/>
            <p:nvPr/>
          </p:nvSpPr>
          <p:spPr>
            <a:xfrm>
              <a:off x="5214937" y="4079875"/>
              <a:ext cx="1008062" cy="4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COSTO</a:t>
              </a:r>
              <a:endParaRPr/>
            </a:p>
          </p:txBody>
        </p:sp>
        <p:sp>
          <p:nvSpPr>
            <p:cNvPr id="654" name="Google Shape;654;p80"/>
            <p:cNvSpPr txBox="1"/>
            <p:nvPr/>
          </p:nvSpPr>
          <p:spPr>
            <a:xfrm>
              <a:off x="6511925" y="5664200"/>
              <a:ext cx="13119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ALCANCE</a:t>
              </a:r>
              <a:endParaRPr/>
            </a:p>
          </p:txBody>
        </p:sp>
        <p:sp>
          <p:nvSpPr>
            <p:cNvPr id="655" name="Google Shape;655;p80"/>
            <p:cNvSpPr txBox="1"/>
            <p:nvPr/>
          </p:nvSpPr>
          <p:spPr>
            <a:xfrm>
              <a:off x="7823912" y="4026175"/>
              <a:ext cx="1008000" cy="4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PLAZO</a:t>
              </a:r>
              <a:endParaRPr/>
            </a:p>
          </p:txBody>
        </p:sp>
        <p:sp>
          <p:nvSpPr>
            <p:cNvPr id="656" name="Google Shape;656;p80"/>
            <p:cNvSpPr/>
            <p:nvPr/>
          </p:nvSpPr>
          <p:spPr>
            <a:xfrm>
              <a:off x="5286375" y="3143250"/>
              <a:ext cx="3382962" cy="251936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 cap="sq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1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Riesgos</a:t>
            </a:r>
            <a:endParaRPr/>
          </a:p>
        </p:txBody>
      </p:sp>
      <p:grpSp>
        <p:nvGrpSpPr>
          <p:cNvPr id="662" name="Google Shape;662;p81"/>
          <p:cNvGrpSpPr/>
          <p:nvPr/>
        </p:nvGrpSpPr>
        <p:grpSpPr>
          <a:xfrm>
            <a:off x="395287" y="1692275"/>
            <a:ext cx="8153423" cy="3390900"/>
            <a:chOff x="336" y="1531"/>
            <a:chExt cx="5136" cy="2136"/>
          </a:xfrm>
        </p:grpSpPr>
        <p:sp>
          <p:nvSpPr>
            <p:cNvPr id="663" name="Google Shape;663;p81"/>
            <p:cNvSpPr txBox="1"/>
            <p:nvPr/>
          </p:nvSpPr>
          <p:spPr>
            <a:xfrm>
              <a:off x="336" y="1584"/>
              <a:ext cx="1500" cy="600"/>
            </a:xfrm>
            <a:prstGeom prst="rect">
              <a:avLst/>
            </a:prstGeom>
            <a:solidFill>
              <a:srgbClr val="C3D69B"/>
            </a:solidFill>
            <a:ln w="57150" cap="flat" cmpd="thinThick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PLANEAMIENTO DEL RIESGO</a:t>
              </a:r>
              <a:endParaRPr/>
            </a:p>
          </p:txBody>
        </p:sp>
        <p:sp>
          <p:nvSpPr>
            <p:cNvPr id="664" name="Google Shape;664;p81"/>
            <p:cNvSpPr txBox="1"/>
            <p:nvPr/>
          </p:nvSpPr>
          <p:spPr>
            <a:xfrm>
              <a:off x="2104" y="1579"/>
              <a:ext cx="1589" cy="446"/>
            </a:xfrm>
            <a:prstGeom prst="rect">
              <a:avLst/>
            </a:prstGeom>
            <a:solidFill>
              <a:srgbClr val="C3D69B"/>
            </a:solidFill>
            <a:ln w="57150" cap="flat" cmpd="thinThick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IDENTIFICACIÓNDEL RIESGO</a:t>
              </a:r>
              <a:endParaRPr/>
            </a:p>
          </p:txBody>
        </p:sp>
        <p:sp>
          <p:nvSpPr>
            <p:cNvPr id="665" name="Google Shape;665;p81"/>
            <p:cNvSpPr txBox="1"/>
            <p:nvPr/>
          </p:nvSpPr>
          <p:spPr>
            <a:xfrm>
              <a:off x="4041" y="1531"/>
              <a:ext cx="1200" cy="900"/>
            </a:xfrm>
            <a:prstGeom prst="rect">
              <a:avLst/>
            </a:prstGeom>
            <a:solidFill>
              <a:srgbClr val="C3D69B"/>
            </a:solidFill>
            <a:ln w="57150" cap="flat" cmpd="thinThick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ANÁLISIS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CUALITATIVO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DEL RIESGO</a:t>
              </a:r>
              <a:endParaRPr/>
            </a:p>
          </p:txBody>
        </p:sp>
        <p:sp>
          <p:nvSpPr>
            <p:cNvPr id="666" name="Google Shape;666;p81"/>
            <p:cNvSpPr txBox="1"/>
            <p:nvPr/>
          </p:nvSpPr>
          <p:spPr>
            <a:xfrm>
              <a:off x="1011" y="2251"/>
              <a:ext cx="1200" cy="600"/>
            </a:xfrm>
            <a:prstGeom prst="rect">
              <a:avLst/>
            </a:prstGeom>
            <a:solidFill>
              <a:srgbClr val="FFFF66"/>
            </a:solidFill>
            <a:ln w="57150" cap="flat" cmpd="thinThick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CONTROL Y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MONITOREO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DEL RIESGO</a:t>
              </a:r>
              <a:endParaRPr/>
            </a:p>
          </p:txBody>
        </p:sp>
        <p:sp>
          <p:nvSpPr>
            <p:cNvPr id="667" name="Google Shape;667;p81"/>
            <p:cNvSpPr txBox="1"/>
            <p:nvPr/>
          </p:nvSpPr>
          <p:spPr>
            <a:xfrm>
              <a:off x="3621" y="2299"/>
              <a:ext cx="1500" cy="600"/>
            </a:xfrm>
            <a:prstGeom prst="rect">
              <a:avLst/>
            </a:prstGeom>
            <a:solidFill>
              <a:srgbClr val="C3D69B"/>
            </a:solidFill>
            <a:ln w="57150" cap="flat" cmpd="thinThick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ANÁLISIS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CUANTITATIVO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DEL RIESGO</a:t>
              </a:r>
              <a:endParaRPr/>
            </a:p>
          </p:txBody>
        </p:sp>
        <p:sp>
          <p:nvSpPr>
            <p:cNvPr id="668" name="Google Shape;668;p81"/>
            <p:cNvSpPr txBox="1"/>
            <p:nvPr/>
          </p:nvSpPr>
          <p:spPr>
            <a:xfrm>
              <a:off x="2038" y="3067"/>
              <a:ext cx="1800" cy="600"/>
            </a:xfrm>
            <a:prstGeom prst="rect">
              <a:avLst/>
            </a:prstGeom>
            <a:solidFill>
              <a:srgbClr val="C3D69B"/>
            </a:solidFill>
            <a:ln w="57150" cap="flat" cmpd="thinThick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PLANEAMIENTO DE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LA RESPUESTA AL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RIESGO</a:t>
              </a:r>
              <a:endParaRPr/>
            </a:p>
          </p:txBody>
        </p:sp>
        <p:sp>
          <p:nvSpPr>
            <p:cNvPr id="669" name="Google Shape;669;p81"/>
            <p:cNvSpPr/>
            <p:nvPr/>
          </p:nvSpPr>
          <p:spPr>
            <a:xfrm>
              <a:off x="1824" y="1680"/>
              <a:ext cx="336" cy="2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1"/>
            <p:cNvSpPr/>
            <p:nvPr/>
          </p:nvSpPr>
          <p:spPr>
            <a:xfrm>
              <a:off x="3696" y="1680"/>
              <a:ext cx="336" cy="2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1"/>
            <p:cNvSpPr/>
            <p:nvPr/>
          </p:nvSpPr>
          <p:spPr>
            <a:xfrm rot="-8100000">
              <a:off x="720" y="1968"/>
              <a:ext cx="361" cy="42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1"/>
            <p:cNvSpPr/>
            <p:nvPr/>
          </p:nvSpPr>
          <p:spPr>
            <a:xfrm rot="-2700000" flipH="1">
              <a:off x="4960" y="2207"/>
              <a:ext cx="424" cy="4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1"/>
            <p:cNvSpPr/>
            <p:nvPr/>
          </p:nvSpPr>
          <p:spPr>
            <a:xfrm rot="-2700000" flipH="1">
              <a:off x="3744" y="2832"/>
              <a:ext cx="336" cy="52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1"/>
            <p:cNvSpPr/>
            <p:nvPr/>
          </p:nvSpPr>
          <p:spPr>
            <a:xfrm rot="-8100000">
              <a:off x="1680" y="2784"/>
              <a:ext cx="361" cy="42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1"/>
            <p:cNvSpPr txBox="1"/>
            <p:nvPr/>
          </p:nvSpPr>
          <p:spPr>
            <a:xfrm>
              <a:off x="2212" y="2330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0033"/>
                </a:buClr>
                <a:buSzPts val="2000"/>
                <a:buFont typeface="Tahoma"/>
                <a:buNone/>
              </a:pPr>
              <a:r>
                <a:rPr lang="en-US" sz="2000" b="0" i="1" u="none">
                  <a:solidFill>
                    <a:srgbClr val="660033"/>
                  </a:solidFill>
                  <a:latin typeface="Tahoma"/>
                  <a:ea typeface="Tahoma"/>
                  <a:cs typeface="Tahoma"/>
                  <a:sym typeface="Tahoma"/>
                </a:rPr>
                <a:t>“</a:t>
              </a:r>
              <a:r>
                <a:rPr lang="en-US" sz="2000" b="1" i="1" u="none">
                  <a:solidFill>
                    <a:srgbClr val="660033"/>
                  </a:solidFill>
                  <a:latin typeface="Tahoma"/>
                  <a:ea typeface="Tahoma"/>
                  <a:cs typeface="Tahoma"/>
                  <a:sym typeface="Tahoma"/>
                </a:rPr>
                <a:t>Administración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0033"/>
                </a:buClr>
                <a:buSzPts val="2000"/>
                <a:buFont typeface="Tahoma"/>
                <a:buNone/>
              </a:pPr>
              <a:r>
                <a:rPr lang="en-US" sz="2000" b="1" i="1" u="none">
                  <a:solidFill>
                    <a:srgbClr val="660033"/>
                  </a:solidFill>
                  <a:latin typeface="Tahoma"/>
                  <a:ea typeface="Tahoma"/>
                  <a:cs typeface="Tahoma"/>
                  <a:sym typeface="Tahoma"/>
                </a:rPr>
                <a:t>del RIESGO”</a:t>
              </a:r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2"/>
          <p:cNvSpPr txBox="1"/>
          <p:nvPr/>
        </p:nvSpPr>
        <p:spPr>
          <a:xfrm>
            <a:off x="500062" y="1028700"/>
            <a:ext cx="8072437" cy="423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proyecto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siguientes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Tres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Factores</a:t>
            </a: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</a:t>
            </a: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Evento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Qué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suceder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detrimento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Probabilidad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Cuál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probabilidad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ocurra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severidad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consecuencias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Evento</a:t>
            </a: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Riesgo</a:t>
            </a: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Probabilidad</a:t>
            </a:r>
            <a:r>
              <a:rPr lang="en-US" sz="2000" b="1" i="1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x  </a:t>
            </a:r>
            <a:r>
              <a:rPr lang="en-US" sz="2000" b="1" i="1" u="none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/>
          </a:p>
        </p:txBody>
      </p:sp>
      <p:sp>
        <p:nvSpPr>
          <p:cNvPr id="681" name="Google Shape;681;p82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</a:t>
            </a: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Riesgos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12" y="1285875"/>
            <a:ext cx="46291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3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Matriz de Probabilidad e Impacto</a:t>
            </a:r>
            <a:endParaRPr/>
          </a:p>
        </p:txBody>
      </p:sp>
      <p:sp>
        <p:nvSpPr>
          <p:cNvPr id="689" name="Google Shape;689;p83"/>
          <p:cNvSpPr txBox="1"/>
          <p:nvPr/>
        </p:nvSpPr>
        <p:spPr>
          <a:xfrm rot="-5400000">
            <a:off x="-336550" y="2636837"/>
            <a:ext cx="1928812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/>
          </a:p>
        </p:txBody>
      </p:sp>
      <p:sp>
        <p:nvSpPr>
          <p:cNvPr id="690" name="Google Shape;690;p83"/>
          <p:cNvSpPr txBox="1"/>
          <p:nvPr/>
        </p:nvSpPr>
        <p:spPr>
          <a:xfrm>
            <a:off x="2300287" y="5286375"/>
            <a:ext cx="1928812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-US" sz="1800" b="0" i="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Probabilidad </a:t>
            </a:r>
            <a:endParaRPr/>
          </a:p>
        </p:txBody>
      </p:sp>
      <p:sp>
        <p:nvSpPr>
          <p:cNvPr id="691" name="Google Shape;691;p83"/>
          <p:cNvSpPr txBox="1"/>
          <p:nvPr/>
        </p:nvSpPr>
        <p:spPr>
          <a:xfrm>
            <a:off x="5286375" y="1500187"/>
            <a:ext cx="3429000" cy="255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 sz="2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¿Quiénes deben identificar Riesgos?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 sz="20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¡TODOS!</a:t>
            </a:r>
            <a:endParaRPr/>
          </a:p>
        </p:txBody>
      </p:sp>
      <p:sp>
        <p:nvSpPr>
          <p:cNvPr id="692" name="Google Shape;692;p83"/>
          <p:cNvSpPr/>
          <p:nvPr/>
        </p:nvSpPr>
        <p:spPr>
          <a:xfrm rot="5400000">
            <a:off x="6648450" y="2505075"/>
            <a:ext cx="533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8ED5"/>
          </a:solidFill>
          <a:ln w="57150" cap="flat" cmpd="thinThick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4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Respuesta al Riesgo</a:t>
            </a:r>
            <a:endParaRPr/>
          </a:p>
        </p:txBody>
      </p:sp>
      <p:sp>
        <p:nvSpPr>
          <p:cNvPr id="699" name="Google Shape;699;p84"/>
          <p:cNvSpPr txBox="1"/>
          <p:nvPr/>
        </p:nvSpPr>
        <p:spPr>
          <a:xfrm>
            <a:off x="468312" y="785812"/>
            <a:ext cx="8104187" cy="49482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Respuesta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clasifica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Mientras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ocurra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buscaremos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causa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raíz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mismo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haremos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que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suceda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ocurriera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estrategias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respuesta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agrupar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4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categorías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1714500" marR="0" lvl="4" indent="-1143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Evasión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1714500" marR="0" lvl="4" indent="-1143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Transferencia</a:t>
            </a:r>
            <a:endParaRPr/>
          </a:p>
          <a:p>
            <a:pPr marL="1714500" marR="0" lvl="4" indent="-1143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Reducción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marL="1714500" marR="0" lvl="4" indent="-1143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Aceptación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00" name="Google Shape;70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1154112"/>
            <a:ext cx="1785937" cy="1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" y="2305050"/>
            <a:ext cx="1500187" cy="14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4"/>
          <p:cNvSpPr txBox="1"/>
          <p:nvPr/>
        </p:nvSpPr>
        <p:spPr>
          <a:xfrm>
            <a:off x="1928812" y="2500312"/>
            <a:ext cx="58578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Contingencia: 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Acciones a tomar si el Riesgo ocurrió.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Ej: Centros de internación especializados con UCI</a:t>
            </a:r>
            <a:endParaRPr/>
          </a:p>
        </p:txBody>
      </p:sp>
      <p:sp>
        <p:nvSpPr>
          <p:cNvPr id="703" name="Google Shape;703;p84"/>
          <p:cNvSpPr txBox="1"/>
          <p:nvPr/>
        </p:nvSpPr>
        <p:spPr>
          <a:xfrm>
            <a:off x="857250" y="1214437"/>
            <a:ext cx="5357812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Mitigación: </a:t>
            </a: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Mientras no ocurra, trataremos de reducir la probabilidad de Ocurrencia. 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Ej: prevención epidemias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5"/>
          <p:cNvSpPr txBox="1">
            <a:spLocks noGrp="1"/>
          </p:cNvSpPr>
          <p:nvPr>
            <p:ph type="body" idx="1"/>
          </p:nvPr>
        </p:nvSpPr>
        <p:spPr>
          <a:xfrm>
            <a:off x="468312" y="1052512"/>
            <a:ext cx="82073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Criterios para la Mitigación de Riesgos</a:t>
            </a:r>
            <a:endParaRPr/>
          </a:p>
        </p:txBody>
      </p:sp>
      <p:grpSp>
        <p:nvGrpSpPr>
          <p:cNvPr id="710" name="Google Shape;710;p85"/>
          <p:cNvGrpSpPr/>
          <p:nvPr/>
        </p:nvGrpSpPr>
        <p:grpSpPr>
          <a:xfrm>
            <a:off x="323850" y="1628775"/>
            <a:ext cx="8531225" cy="3735387"/>
            <a:chOff x="38" y="1296"/>
            <a:chExt cx="5578" cy="2353"/>
          </a:xfrm>
        </p:grpSpPr>
        <p:grpSp>
          <p:nvGrpSpPr>
            <p:cNvPr id="711" name="Google Shape;711;p85"/>
            <p:cNvGrpSpPr/>
            <p:nvPr/>
          </p:nvGrpSpPr>
          <p:grpSpPr>
            <a:xfrm>
              <a:off x="48" y="1296"/>
              <a:ext cx="5568" cy="816"/>
              <a:chOff x="48" y="1296"/>
              <a:chExt cx="5568" cy="816"/>
            </a:xfrm>
          </p:grpSpPr>
          <p:sp>
            <p:nvSpPr>
              <p:cNvPr id="712" name="Google Shape;712;p85"/>
              <p:cNvSpPr/>
              <p:nvPr/>
            </p:nvSpPr>
            <p:spPr>
              <a:xfrm>
                <a:off x="48" y="1296"/>
                <a:ext cx="5568" cy="816"/>
              </a:xfrm>
              <a:prstGeom prst="bevel">
                <a:avLst>
                  <a:gd name="adj" fmla="val 822"/>
                </a:avLst>
              </a:prstGeom>
              <a:solidFill>
                <a:srgbClr val="EAEAEA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3" name="Google Shape;713;p85"/>
              <p:cNvGrpSpPr/>
              <p:nvPr/>
            </p:nvGrpSpPr>
            <p:grpSpPr>
              <a:xfrm>
                <a:off x="48" y="1412"/>
                <a:ext cx="5538" cy="556"/>
                <a:chOff x="48" y="1412"/>
                <a:chExt cx="5538" cy="556"/>
              </a:xfrm>
            </p:grpSpPr>
            <p:sp>
              <p:nvSpPr>
                <p:cNvPr id="714" name="Google Shape;714;p85"/>
                <p:cNvSpPr txBox="1"/>
                <p:nvPr/>
              </p:nvSpPr>
              <p:spPr>
                <a:xfrm>
                  <a:off x="48" y="1722"/>
                  <a:ext cx="814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ahoma"/>
                    <a:buNone/>
                  </a:pPr>
                  <a:r>
                    <a:rPr lang="en-US" sz="1800" b="1" i="0" u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EVASIÓN</a:t>
                  </a:r>
                  <a:endParaRPr/>
                </a:p>
              </p:txBody>
            </p:sp>
            <p:sp>
              <p:nvSpPr>
                <p:cNvPr id="715" name="Google Shape;715;p85"/>
                <p:cNvSpPr txBox="1"/>
                <p:nvPr/>
              </p:nvSpPr>
              <p:spPr>
                <a:xfrm>
                  <a:off x="1236" y="1722"/>
                  <a:ext cx="1404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ahoma"/>
                    <a:buNone/>
                  </a:pPr>
                  <a:r>
                    <a:rPr lang="en-US" sz="1800" b="1" i="0" u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TRANSFERENCIA</a:t>
                  </a:r>
                  <a:endParaRPr/>
                </a:p>
              </p:txBody>
            </p:sp>
            <p:sp>
              <p:nvSpPr>
                <p:cNvPr id="716" name="Google Shape;716;p85"/>
                <p:cNvSpPr txBox="1"/>
                <p:nvPr/>
              </p:nvSpPr>
              <p:spPr>
                <a:xfrm>
                  <a:off x="3083" y="1722"/>
                  <a:ext cx="1048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ahoma"/>
                    <a:buNone/>
                  </a:pPr>
                  <a:r>
                    <a:rPr lang="en-US" sz="1800" b="1" i="0" u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REDUCCIÓN</a:t>
                  </a:r>
                  <a:endParaRPr/>
                </a:p>
              </p:txBody>
            </p:sp>
            <p:sp>
              <p:nvSpPr>
                <p:cNvPr id="717" name="Google Shape;717;p85"/>
                <p:cNvSpPr txBox="1"/>
                <p:nvPr/>
              </p:nvSpPr>
              <p:spPr>
                <a:xfrm>
                  <a:off x="4475" y="1722"/>
                  <a:ext cx="1111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ahoma"/>
                    <a:buNone/>
                  </a:pPr>
                  <a:r>
                    <a:rPr lang="en-US" sz="1800" b="1" i="0" u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ACEPTACIÓN</a:t>
                  </a:r>
                  <a:endParaRPr/>
                </a:p>
              </p:txBody>
            </p:sp>
            <p:sp>
              <p:nvSpPr>
                <p:cNvPr id="718" name="Google Shape;718;p85"/>
                <p:cNvSpPr txBox="1"/>
                <p:nvPr/>
              </p:nvSpPr>
              <p:spPr>
                <a:xfrm>
                  <a:off x="1225" y="1412"/>
                  <a:ext cx="3130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ahoma"/>
                    <a:buNone/>
                  </a:pPr>
                  <a:r>
                    <a:rPr lang="en-US" sz="1800" b="1" i="0" u="none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SELECCIÓN DE RESPUESTAS AL RIESGO</a:t>
                  </a:r>
                  <a:endParaRPr/>
                </a:p>
              </p:txBody>
            </p:sp>
            <p:sp>
              <p:nvSpPr>
                <p:cNvPr id="719" name="Google Shape;719;p85"/>
                <p:cNvSpPr/>
                <p:nvPr/>
              </p:nvSpPr>
              <p:spPr>
                <a:xfrm>
                  <a:off x="864" y="1776"/>
                  <a:ext cx="336" cy="192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558ED5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85"/>
                <p:cNvSpPr/>
                <p:nvPr/>
              </p:nvSpPr>
              <p:spPr>
                <a:xfrm>
                  <a:off x="2688" y="1776"/>
                  <a:ext cx="336" cy="192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558ED5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85"/>
                <p:cNvSpPr/>
                <p:nvPr/>
              </p:nvSpPr>
              <p:spPr>
                <a:xfrm>
                  <a:off x="4128" y="1776"/>
                  <a:ext cx="336" cy="192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558ED5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2" name="Google Shape;722;p85"/>
            <p:cNvSpPr txBox="1"/>
            <p:nvPr/>
          </p:nvSpPr>
          <p:spPr>
            <a:xfrm>
              <a:off x="38" y="2486"/>
              <a:ext cx="1018" cy="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lang="en-US" sz="1900" b="0" i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Evaluamos alternativas en las que es posible evitar riesgo.</a:t>
              </a:r>
              <a:endParaRPr/>
            </a:p>
          </p:txBody>
        </p:sp>
        <p:cxnSp>
          <p:nvCxnSpPr>
            <p:cNvPr id="723" name="Google Shape;723;p85"/>
            <p:cNvCxnSpPr/>
            <p:nvPr/>
          </p:nvCxnSpPr>
          <p:spPr>
            <a:xfrm>
              <a:off x="480" y="2016"/>
              <a:ext cx="0" cy="4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724" name="Google Shape;724;p85"/>
            <p:cNvSpPr txBox="1"/>
            <p:nvPr/>
          </p:nvSpPr>
          <p:spPr>
            <a:xfrm>
              <a:off x="1488" y="2474"/>
              <a:ext cx="1018" cy="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lang="en-US" sz="1900" b="0" i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Examinar la posibilidad de transferirlo a terceros</a:t>
              </a:r>
              <a:endParaRPr/>
            </a:p>
          </p:txBody>
        </p:sp>
        <p:sp>
          <p:nvSpPr>
            <p:cNvPr id="725" name="Google Shape;725;p85"/>
            <p:cNvSpPr txBox="1"/>
            <p:nvPr/>
          </p:nvSpPr>
          <p:spPr>
            <a:xfrm>
              <a:off x="3110" y="2486"/>
              <a:ext cx="1018" cy="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lang="en-US" sz="1900" b="0" i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Analizar la estrategia de atenuación del riesgo</a:t>
              </a:r>
              <a:endParaRPr/>
            </a:p>
          </p:txBody>
        </p:sp>
        <p:sp>
          <p:nvSpPr>
            <p:cNvPr id="726" name="Google Shape;726;p85"/>
            <p:cNvSpPr txBox="1"/>
            <p:nvPr/>
          </p:nvSpPr>
          <p:spPr>
            <a:xfrm>
              <a:off x="4512" y="2486"/>
              <a:ext cx="1018" cy="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entury Gothic"/>
                <a:buNone/>
              </a:pPr>
              <a:r>
                <a:rPr lang="en-US" sz="1900" b="0" i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Aceptar las consecuencias</a:t>
              </a:r>
              <a:endParaRPr/>
            </a:p>
          </p:txBody>
        </p:sp>
        <p:cxnSp>
          <p:nvCxnSpPr>
            <p:cNvPr id="727" name="Google Shape;727;p85"/>
            <p:cNvCxnSpPr/>
            <p:nvPr/>
          </p:nvCxnSpPr>
          <p:spPr>
            <a:xfrm>
              <a:off x="3504" y="2016"/>
              <a:ext cx="0" cy="4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728" name="Google Shape;728;p85"/>
            <p:cNvCxnSpPr/>
            <p:nvPr/>
          </p:nvCxnSpPr>
          <p:spPr>
            <a:xfrm>
              <a:off x="4992" y="2016"/>
              <a:ext cx="0" cy="4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729" name="Google Shape;729;p85"/>
            <p:cNvCxnSpPr/>
            <p:nvPr/>
          </p:nvCxnSpPr>
          <p:spPr>
            <a:xfrm>
              <a:off x="1872" y="2016"/>
              <a:ext cx="0" cy="4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730" name="Google Shape;730;p85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Respuesta al Riesgo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86"/>
          <p:cNvGrpSpPr/>
          <p:nvPr/>
        </p:nvGrpSpPr>
        <p:grpSpPr>
          <a:xfrm>
            <a:off x="285750" y="2357437"/>
            <a:ext cx="8686800" cy="3097212"/>
            <a:chOff x="192" y="2129"/>
            <a:chExt cx="5472" cy="1951"/>
          </a:xfrm>
        </p:grpSpPr>
        <p:sp>
          <p:nvSpPr>
            <p:cNvPr id="737" name="Google Shape;737;p86"/>
            <p:cNvSpPr/>
            <p:nvPr/>
          </p:nvSpPr>
          <p:spPr>
            <a:xfrm>
              <a:off x="240" y="2400"/>
              <a:ext cx="1152" cy="240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4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Evasión</a:t>
              </a:r>
              <a:endParaRPr/>
            </a:p>
          </p:txBody>
        </p:sp>
        <p:sp>
          <p:nvSpPr>
            <p:cNvPr id="738" name="Google Shape;738;p86"/>
            <p:cNvSpPr/>
            <p:nvPr/>
          </p:nvSpPr>
          <p:spPr>
            <a:xfrm>
              <a:off x="192" y="3120"/>
              <a:ext cx="1152" cy="240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4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Transferencia</a:t>
              </a:r>
              <a:endParaRPr/>
            </a:p>
          </p:txBody>
        </p:sp>
        <p:sp>
          <p:nvSpPr>
            <p:cNvPr id="739" name="Google Shape;739;p86"/>
            <p:cNvSpPr/>
            <p:nvPr/>
          </p:nvSpPr>
          <p:spPr>
            <a:xfrm>
              <a:off x="192" y="3840"/>
              <a:ext cx="1152" cy="240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4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Reducción</a:t>
              </a:r>
              <a:endParaRPr/>
            </a:p>
          </p:txBody>
        </p:sp>
        <p:sp>
          <p:nvSpPr>
            <p:cNvPr id="740" name="Google Shape;740;p86"/>
            <p:cNvSpPr/>
            <p:nvPr/>
          </p:nvSpPr>
          <p:spPr>
            <a:xfrm>
              <a:off x="2112" y="3504"/>
              <a:ext cx="1152" cy="240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4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Aceptación</a:t>
              </a:r>
              <a:endParaRPr/>
            </a:p>
          </p:txBody>
        </p:sp>
        <p:sp>
          <p:nvSpPr>
            <p:cNvPr id="741" name="Google Shape;741;p86"/>
            <p:cNvSpPr/>
            <p:nvPr/>
          </p:nvSpPr>
          <p:spPr>
            <a:xfrm>
              <a:off x="1872" y="2592"/>
              <a:ext cx="1680" cy="576"/>
            </a:xfrm>
            <a:prstGeom prst="ellipse">
              <a:avLst/>
            </a:prstGeom>
            <a:solidFill>
              <a:srgbClr val="FFCC99">
                <a:alpha val="4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rPr lang="en-US" sz="18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SELECCIÓN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DE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rPr lang="en-US" sz="18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ESTRATEGIAS</a:t>
              </a:r>
              <a:endParaRPr/>
            </a:p>
          </p:txBody>
        </p:sp>
        <p:sp>
          <p:nvSpPr>
            <p:cNvPr id="742" name="Google Shape;742;p86"/>
            <p:cNvSpPr txBox="1"/>
            <p:nvPr/>
          </p:nvSpPr>
          <p:spPr>
            <a:xfrm>
              <a:off x="3792" y="2941"/>
              <a:ext cx="1872" cy="1033"/>
            </a:xfrm>
            <a:prstGeom prst="rect">
              <a:avLst/>
            </a:prstGeom>
            <a:solidFill>
              <a:srgbClr val="FFCC99">
                <a:alpha val="49803"/>
              </a:srgbClr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None/>
              </a:pPr>
              <a:r>
                <a:rPr lang="en-US" sz="18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   PLAN</a:t>
              </a:r>
              <a:r>
                <a:rPr lang="en-US" sz="18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1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DE RESPUESTA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AutoNum type="arabicPeriod"/>
              </a:pPr>
              <a:r>
                <a:rPr lang="en-US"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Mitigación del riesgo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AutoNum type="arabicPeriod"/>
              </a:pPr>
              <a:r>
                <a:rPr lang="en-US"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Disparador del plan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AutoNum type="arabicPeriod"/>
              </a:pPr>
              <a:r>
                <a:rPr lang="en-US"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Responsable del riesgo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ahoma"/>
                <a:buAutoNum type="arabicPeriod"/>
              </a:pPr>
              <a:r>
                <a:rPr lang="en-US" sz="1800" b="0" i="0" u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Recursos a utilizar</a:t>
              </a:r>
              <a:endParaRPr/>
            </a:p>
          </p:txBody>
        </p:sp>
        <p:sp>
          <p:nvSpPr>
            <p:cNvPr id="743" name="Google Shape;743;p86"/>
            <p:cNvSpPr/>
            <p:nvPr/>
          </p:nvSpPr>
          <p:spPr>
            <a:xfrm rot="6900000">
              <a:off x="1536" y="2417"/>
              <a:ext cx="288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6"/>
            <p:cNvSpPr/>
            <p:nvPr/>
          </p:nvSpPr>
          <p:spPr>
            <a:xfrm>
              <a:off x="672" y="3425"/>
              <a:ext cx="288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6"/>
            <p:cNvSpPr/>
            <p:nvPr/>
          </p:nvSpPr>
          <p:spPr>
            <a:xfrm rot="-6900000">
              <a:off x="1632" y="3617"/>
              <a:ext cx="288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6"/>
            <p:cNvSpPr/>
            <p:nvPr/>
          </p:nvSpPr>
          <p:spPr>
            <a:xfrm rot="-5400000">
              <a:off x="3408" y="3408"/>
              <a:ext cx="288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6"/>
            <p:cNvSpPr/>
            <p:nvPr/>
          </p:nvSpPr>
          <p:spPr>
            <a:xfrm>
              <a:off x="2592" y="2129"/>
              <a:ext cx="288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6"/>
            <p:cNvSpPr/>
            <p:nvPr/>
          </p:nvSpPr>
          <p:spPr>
            <a:xfrm>
              <a:off x="672" y="2705"/>
              <a:ext cx="288" cy="38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558ED5"/>
            </a:solidFill>
            <a:ln w="57150" cap="flat" cmpd="thinThick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9" name="Google Shape;749;p86"/>
          <p:cNvSpPr txBox="1"/>
          <p:nvPr/>
        </p:nvSpPr>
        <p:spPr>
          <a:xfrm>
            <a:off x="4286250" y="188912"/>
            <a:ext cx="478631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Respuesta al Riesgo</a:t>
            </a:r>
            <a:endParaRPr/>
          </a:p>
        </p:txBody>
      </p:sp>
      <p:sp>
        <p:nvSpPr>
          <p:cNvPr id="750" name="Google Shape;750;p86"/>
          <p:cNvSpPr txBox="1"/>
          <p:nvPr/>
        </p:nvSpPr>
        <p:spPr>
          <a:xfrm>
            <a:off x="2428875" y="1285875"/>
            <a:ext cx="381793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entury Gothic"/>
              <a:buNone/>
            </a:pPr>
            <a:r>
              <a:rPr lang="en-US" sz="26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 Identificados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7"/>
          <p:cNvSpPr txBox="1"/>
          <p:nvPr/>
        </p:nvSpPr>
        <p:spPr>
          <a:xfrm>
            <a:off x="3643312" y="285750"/>
            <a:ext cx="5256212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Reportes de Avance</a:t>
            </a:r>
            <a:endParaRPr/>
          </a:p>
        </p:txBody>
      </p:sp>
      <p:sp>
        <p:nvSpPr>
          <p:cNvPr id="756" name="Google Shape;756;p87"/>
          <p:cNvSpPr txBox="1"/>
          <p:nvPr/>
        </p:nvSpPr>
        <p:spPr>
          <a:xfrm>
            <a:off x="384175" y="1214437"/>
            <a:ext cx="8580437" cy="43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Desde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inicio del Proyecto,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integrantes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plan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</a:t>
            </a:r>
            <a:r>
              <a:rPr lang="en-US" sz="1800" b="1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</a:t>
            </a:r>
            <a:r>
              <a:rPr lang="en-US" sz="1800" b="1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Plan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Realizadas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Presentados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Próximos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pasos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%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Real / %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Planificado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Issues</a:t>
            </a:r>
            <a:endParaRPr/>
          </a:p>
          <a:p>
            <a:pPr marL="914400" marR="0" lvl="2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0" i="0" u="none" strike="noStrike" cap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Pendientes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vez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semana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deberán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discutirse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de no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40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minutos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632550" y="845475"/>
            <a:ext cx="547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de los Proyectos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86850" y="1146400"/>
            <a:ext cx="9057300" cy="522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1800" b="1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Planificación</a:t>
            </a:r>
            <a:r>
              <a:rPr lang="en-US" sz="18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Definición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detallada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alcance del proyecto.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Identificación de las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</a:t>
            </a:r>
            <a:r>
              <a:rPr lang="es-AR" sz="1800" noProof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ecimiento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detallado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límite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elaboración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presupuesto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potenciales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Desarrollo de un plan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un plan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stakeholders.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entury Gothic"/>
              <a:buChar char="●"/>
            </a:pP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Creación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un plan de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calidad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garantizar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cumplan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los </a:t>
            </a:r>
            <a:r>
              <a:rPr lang="en-US" sz="18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r>
              <a:rPr lang="en-US" sz="18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2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8"/>
          <p:cNvSpPr txBox="1">
            <a:spLocks noGrp="1"/>
          </p:cNvSpPr>
          <p:nvPr>
            <p:ph type="body" idx="1"/>
          </p:nvPr>
        </p:nvSpPr>
        <p:spPr>
          <a:xfrm>
            <a:off x="357187" y="928687"/>
            <a:ext cx="8286750" cy="507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Durante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cómo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bien o de mal, se ha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terminado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especial,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alcanzado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objetivos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previstos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228600" algn="l" rtl="0">
              <a:lnSpc>
                <a:spcPct val="84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84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proyecto ha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cuando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342900" marR="0" lvl="0" indent="-228600" algn="l" rtl="0">
              <a:lnSpc>
                <a:spcPct val="84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que 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haya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agotado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llevarlos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cabo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Cliente da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conformidad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los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presentados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con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trabajo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fin de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recopilar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aprendidas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mejores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prácticas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Cliente.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8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documentación</a:t>
            </a:r>
            <a: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</a:t>
            </a:r>
            <a:br>
              <a:rPr lang="en-US" sz="18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762" name="Google Shape;762;p88"/>
          <p:cNvSpPr txBox="1"/>
          <p:nvPr/>
        </p:nvSpPr>
        <p:spPr>
          <a:xfrm>
            <a:off x="1765300" y="285750"/>
            <a:ext cx="709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Cierre</a:t>
            </a: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Proyecto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6437" y="3571875"/>
            <a:ext cx="3119437" cy="2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9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reunión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equipo,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preferentemente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fuera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ámbito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laboral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Reconocer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detalles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labor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conjunta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lograr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éxito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Entregar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presentes</a:t>
            </a:r>
            <a:r>
              <a:rPr lang="en-US" sz="2000" b="0" i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tangibles </a:t>
            </a:r>
            <a:r>
              <a:rPr lang="en-US" sz="2000" b="0" i="1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reconociendo</a:t>
            </a:r>
            <a:r>
              <a:rPr lang="en-US" sz="20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labor.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1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Enviar</a:t>
            </a:r>
            <a:r>
              <a:rPr lang="en-US" sz="20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mails de </a:t>
            </a:r>
            <a:r>
              <a:rPr lang="en-US" sz="2000" b="0" i="1" u="none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reconocimiento</a:t>
            </a:r>
            <a:r>
              <a:rPr lang="en-US" sz="2000" b="0" i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770" name="Google Shape;770;p89"/>
          <p:cNvSpPr txBox="1"/>
          <p:nvPr/>
        </p:nvSpPr>
        <p:spPr>
          <a:xfrm>
            <a:off x="1765300" y="285750"/>
            <a:ext cx="7092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Celebración del Éxito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0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7" name="Google Shape;777;p90"/>
          <p:cNvSpPr txBox="1"/>
          <p:nvPr/>
        </p:nvSpPr>
        <p:spPr>
          <a:xfrm>
            <a:off x="349800" y="2241250"/>
            <a:ext cx="8444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Hay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amplia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gama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facilitar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colaboración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ciclo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8" name="Google Shape;7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075" y="3835325"/>
            <a:ext cx="3702050" cy="19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1"/>
          <p:cNvSpPr txBox="1"/>
          <p:nvPr/>
        </p:nvSpPr>
        <p:spPr>
          <a:xfrm>
            <a:off x="4418100" y="166375"/>
            <a:ext cx="4802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Google Shape;785;p91"/>
          <p:cNvSpPr txBox="1"/>
          <p:nvPr/>
        </p:nvSpPr>
        <p:spPr>
          <a:xfrm>
            <a:off x="161925" y="966775"/>
            <a:ext cx="8444400" cy="5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r>
              <a:rPr lang="en-US" sz="17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FODA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Es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utilizada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evaluar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actual de un proyecto o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FODA es un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acrónimo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representa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palabras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Fortalezas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Oportunidades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Debilidades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17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Amenazas</a:t>
            </a:r>
            <a:r>
              <a:rPr lang="en-US" sz="17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entury Gothic"/>
              <a:buChar char="●"/>
            </a:pPr>
            <a:r>
              <a:rPr lang="en-US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Fortalezas</a:t>
            </a:r>
            <a:r>
              <a:rPr lang="en-US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las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o la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le dan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ventaja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competitiva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habilidades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experiencia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reputación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entre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entury Gothic"/>
              <a:buChar char="●"/>
            </a:pPr>
            <a:r>
              <a:rPr lang="en-US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Oportunidades</a:t>
            </a:r>
            <a:r>
              <a:rPr lang="en-US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situaciones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favorables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aprovechadas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beneficio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tendencias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mercado,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industria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tecnológicos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entre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entury Gothic"/>
              <a:buChar char="●"/>
            </a:pPr>
            <a:r>
              <a:rPr lang="en-US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Debilidades</a:t>
            </a:r>
            <a:r>
              <a:rPr lang="en-US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las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afectar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negativamente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 proyecto o la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limitaciones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falta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habilidades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conocimientos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deficiencias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entre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Century Gothic"/>
              <a:buChar char="●"/>
            </a:pPr>
            <a:r>
              <a:rPr lang="en-US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Amenazas</a:t>
            </a:r>
            <a:r>
              <a:rPr lang="en-US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Son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factores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representan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desafíos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 u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incluir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competidores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legislación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fluctuaciones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económicas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entre </a:t>
            </a:r>
            <a:r>
              <a:rPr lang="en-US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2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2" name="Google Shape;792;p92"/>
          <p:cNvSpPr txBox="1"/>
          <p:nvPr/>
        </p:nvSpPr>
        <p:spPr>
          <a:xfrm>
            <a:off x="349800" y="2241250"/>
            <a:ext cx="84444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Software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Hay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numerosos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software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Microsoft Project, Asana, Trello, Jira, Basecamp y Monday.com.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proporcionan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funcionalidades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equipo.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3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9" name="Google Shape;799;p93"/>
          <p:cNvSpPr txBox="1"/>
          <p:nvPr/>
        </p:nvSpPr>
        <p:spPr>
          <a:xfrm>
            <a:off x="349800" y="2241250"/>
            <a:ext cx="84444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Gantt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Gantt son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línea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secuencia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dependencias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fechas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inicio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finalización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cada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efectiva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4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6" name="Google Shape;806;p94"/>
          <p:cNvSpPr txBox="1"/>
          <p:nvPr/>
        </p:nvSpPr>
        <p:spPr>
          <a:xfrm>
            <a:off x="202175" y="2147300"/>
            <a:ext cx="84444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 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Matrices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Las matrices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también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conocidas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RACI (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Responsable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Aprobador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clarificar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roles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miembros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 y las partes interesadas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Ayudan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confusiones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clara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responsabilidades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5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3" name="Google Shape;813;p95"/>
          <p:cNvSpPr txBox="1"/>
          <p:nvPr/>
        </p:nvSpPr>
        <p:spPr>
          <a:xfrm>
            <a:off x="202175" y="2201000"/>
            <a:ext cx="84444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documentos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mantener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Google Drive, SharePoint o Dropbox.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almacenar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6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0" name="Google Shape;820;p96"/>
          <p:cNvSpPr txBox="1"/>
          <p:nvPr/>
        </p:nvSpPr>
        <p:spPr>
          <a:xfrm>
            <a:off x="202175" y="2201000"/>
            <a:ext cx="8444400" cy="31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Software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control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monitorear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indicadores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clave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(KPIs),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control,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hojas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cálculo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Microsoft Excel o Google Sheets),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control (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Klipfolio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Tableau) y software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rendimiento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empresarial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KPI Fire 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Zoho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Analytics).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7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7" name="Google Shape;827;p97"/>
          <p:cNvSpPr txBox="1"/>
          <p:nvPr/>
        </p:nvSpPr>
        <p:spPr>
          <a:xfrm>
            <a:off x="202175" y="2201000"/>
            <a:ext cx="84444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proyecto,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matrices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SWOT,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diagramas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causa-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efecto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espina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pescado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costo-beneficio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análisis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riesgos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oportunidades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2175925" y="536800"/>
            <a:ext cx="547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de los Proyectos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68350" y="1065875"/>
            <a:ext cx="8607300" cy="54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tareas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planificadas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Coordinación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 del proyecto.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Asignación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según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programado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Monitoreo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progreso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ajuste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cronograma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necesario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resolución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desviaciones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regular con los stakeholders y las partes interesadas.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de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calidad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aseguramiento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entregables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cumplan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estándares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establecidos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8"/>
          <p:cNvSpPr txBox="1"/>
          <p:nvPr/>
        </p:nvSpPr>
        <p:spPr>
          <a:xfrm>
            <a:off x="1895000" y="1052175"/>
            <a:ext cx="6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Útiles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b="1" err="1">
                <a:latin typeface="Century Gothic"/>
                <a:ea typeface="Century Gothic"/>
                <a:cs typeface="Century Gothic"/>
                <a:sym typeface="Century Gothic"/>
              </a:rPr>
              <a:t>Gestión</a:t>
            </a:r>
            <a:r>
              <a:rPr lang="en-US" sz="2000" b="1">
                <a:latin typeface="Century Gothic"/>
                <a:ea typeface="Century Gothic"/>
                <a:cs typeface="Century Gothic"/>
                <a:sym typeface="Century Gothic"/>
              </a:rPr>
              <a:t> de Proyectos</a:t>
            </a:r>
            <a:endParaRPr sz="20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4" name="Google Shape;834;p98"/>
          <p:cNvSpPr txBox="1"/>
          <p:nvPr/>
        </p:nvSpPr>
        <p:spPr>
          <a:xfrm>
            <a:off x="202175" y="2201000"/>
            <a:ext cx="84444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8. 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Software de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b="1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colaboración</a:t>
            </a:r>
            <a:r>
              <a:rPr lang="en-US" sz="2000" b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facilitar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los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miembros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equipo del proyecto, se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Microsoft Teams, Slack o Zoom.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plataformas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tiempo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real,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compartición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archivos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reuniones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virtuales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la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colaboración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000" b="1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9"/>
          <p:cNvSpPr txBox="1"/>
          <p:nvPr/>
        </p:nvSpPr>
        <p:spPr>
          <a:xfrm>
            <a:off x="3156550" y="1803725"/>
            <a:ext cx="401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latin typeface="Century Gothic"/>
                <a:ea typeface="Century Gothic"/>
                <a:cs typeface="Century Gothic"/>
                <a:sym typeface="Century Gothic"/>
              </a:rPr>
              <a:t>Ejercitación </a:t>
            </a:r>
            <a:endParaRPr sz="26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1" name="Google Shape;841;p99"/>
          <p:cNvSpPr txBox="1"/>
          <p:nvPr/>
        </p:nvSpPr>
        <p:spPr>
          <a:xfrm>
            <a:off x="485825" y="2823750"/>
            <a:ext cx="8532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Luego de lo visto </a:t>
            </a:r>
            <a:r>
              <a:rPr lang="en-US" sz="2000" err="1"/>
              <a:t>en</a:t>
            </a:r>
            <a:r>
              <a:rPr lang="en-US" sz="2000"/>
              <a:t> las dos </a:t>
            </a:r>
            <a:r>
              <a:rPr lang="en-US" sz="2000" err="1"/>
              <a:t>clases</a:t>
            </a:r>
            <a:r>
              <a:rPr lang="en-US" sz="2000"/>
              <a:t> del </a:t>
            </a:r>
            <a:r>
              <a:rPr lang="en-US" sz="2000" err="1"/>
              <a:t>módulo</a:t>
            </a:r>
            <a:r>
              <a:rPr lang="en-US" sz="2000"/>
              <a:t> “</a:t>
            </a:r>
            <a:r>
              <a:rPr lang="en-US" sz="2000" err="1"/>
              <a:t>Gestión</a:t>
            </a:r>
            <a:r>
              <a:rPr lang="en-US" sz="2000"/>
              <a:t> de Proyectos” </a:t>
            </a:r>
            <a:r>
              <a:rPr lang="en-US" sz="2000" err="1"/>
              <a:t>crear</a:t>
            </a:r>
            <a:r>
              <a:rPr lang="en-US" sz="2000"/>
              <a:t> un proyecto viable </a:t>
            </a:r>
            <a:r>
              <a:rPr lang="en-US" sz="2000" err="1"/>
              <a:t>dentro</a:t>
            </a:r>
            <a:r>
              <a:rPr lang="en-US" sz="2000"/>
              <a:t> de la </a:t>
            </a:r>
            <a:r>
              <a:rPr lang="en-US" sz="2000" err="1"/>
              <a:t>vertiente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la que </a:t>
            </a:r>
            <a:r>
              <a:rPr lang="en-US" sz="2000" err="1"/>
              <a:t>están</a:t>
            </a:r>
            <a:r>
              <a:rPr lang="en-US" sz="2000"/>
              <a:t> </a:t>
            </a:r>
            <a:r>
              <a:rPr lang="en-US" sz="2000" err="1"/>
              <a:t>cursando</a:t>
            </a:r>
            <a:r>
              <a:rPr lang="en-US" sz="2000"/>
              <a:t> (</a:t>
            </a:r>
            <a:r>
              <a:rPr lang="en-US" sz="2000" err="1"/>
              <a:t>Diseño</a:t>
            </a:r>
            <a:r>
              <a:rPr lang="en-US" sz="2000"/>
              <a:t> </a:t>
            </a:r>
            <a:r>
              <a:rPr lang="en-US" sz="2000" err="1"/>
              <a:t>Gráfico</a:t>
            </a:r>
            <a:r>
              <a:rPr lang="en-US" sz="2000"/>
              <a:t>, </a:t>
            </a:r>
            <a:r>
              <a:rPr lang="en-US" sz="2000" err="1"/>
              <a:t>Análisis</a:t>
            </a:r>
            <a:r>
              <a:rPr lang="en-US" sz="2000"/>
              <a:t> de </a:t>
            </a:r>
            <a:r>
              <a:rPr lang="en-US" sz="2000" err="1"/>
              <a:t>Datos</a:t>
            </a:r>
            <a:r>
              <a:rPr lang="en-US" sz="2000"/>
              <a:t> o </a:t>
            </a:r>
            <a:r>
              <a:rPr lang="en-US" sz="2000" err="1"/>
              <a:t>Programación</a:t>
            </a:r>
            <a:r>
              <a:rPr lang="en-US" sz="2000"/>
              <a:t>). </a:t>
            </a:r>
            <a:r>
              <a:rPr lang="en-US" sz="2000" err="1"/>
              <a:t>Detallar</a:t>
            </a:r>
            <a:r>
              <a:rPr lang="en-US" sz="2000"/>
              <a:t> las </a:t>
            </a:r>
            <a:r>
              <a:rPr lang="en-US" sz="2000" err="1"/>
              <a:t>características</a:t>
            </a:r>
            <a:r>
              <a:rPr lang="en-US" sz="2000"/>
              <a:t> del proyecto, </a:t>
            </a:r>
            <a:r>
              <a:rPr lang="en-US" sz="2000" err="1"/>
              <a:t>diseñar</a:t>
            </a:r>
            <a:r>
              <a:rPr lang="en-US" sz="2000"/>
              <a:t> las </a:t>
            </a:r>
            <a:r>
              <a:rPr lang="en-US" sz="2000" err="1"/>
              <a:t>etapas</a:t>
            </a:r>
            <a:r>
              <a:rPr lang="en-US" sz="2000"/>
              <a:t>, </a:t>
            </a:r>
            <a:r>
              <a:rPr lang="en-US" sz="2000" err="1"/>
              <a:t>quiénes</a:t>
            </a:r>
            <a:r>
              <a:rPr lang="en-US" sz="2000"/>
              <a:t> </a:t>
            </a:r>
            <a:r>
              <a:rPr lang="en-US" sz="2000" err="1"/>
              <a:t>serían</a:t>
            </a:r>
            <a:r>
              <a:rPr lang="en-US" sz="2000"/>
              <a:t> los stakeholders, las </a:t>
            </a:r>
            <a:r>
              <a:rPr lang="en-US" sz="2000" err="1"/>
              <a:t>causas</a:t>
            </a:r>
            <a:r>
              <a:rPr lang="en-US" sz="2000"/>
              <a:t> del </a:t>
            </a:r>
            <a:r>
              <a:rPr lang="en-US" sz="2000" err="1"/>
              <a:t>éxito</a:t>
            </a:r>
            <a:r>
              <a:rPr lang="en-US" sz="2000"/>
              <a:t> del proyecto, y los </a:t>
            </a:r>
            <a:r>
              <a:rPr lang="en-US" sz="2000" err="1"/>
              <a:t>riesgos</a:t>
            </a:r>
            <a:r>
              <a:rPr lang="en-US" sz="2000"/>
              <a:t> del proyecto. </a:t>
            </a:r>
            <a:r>
              <a:rPr lang="en-US" sz="2000" err="1"/>
              <a:t>Discutir</a:t>
            </a:r>
            <a:r>
              <a:rPr lang="en-US" sz="2000"/>
              <a:t> e </a:t>
            </a:r>
            <a:r>
              <a:rPr lang="en-US" sz="2000" err="1"/>
              <a:t>idear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pequeños</a:t>
            </a:r>
            <a:r>
              <a:rPr lang="en-US" sz="2000"/>
              <a:t> </a:t>
            </a:r>
            <a:r>
              <a:rPr lang="en-US" sz="2000" err="1"/>
              <a:t>grupos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salas</a:t>
            </a:r>
            <a:r>
              <a:rPr lang="en-US" sz="2000"/>
              <a:t> de zoom. </a:t>
            </a:r>
            <a:endParaRPr sz="2000"/>
          </a:p>
        </p:txBody>
      </p:sp>
      <p:grpSp>
        <p:nvGrpSpPr>
          <p:cNvPr id="842" name="Google Shape;842;p99"/>
          <p:cNvGrpSpPr/>
          <p:nvPr/>
        </p:nvGrpSpPr>
        <p:grpSpPr>
          <a:xfrm>
            <a:off x="6981450" y="92987"/>
            <a:ext cx="3954400" cy="1900976"/>
            <a:chOff x="7023825" y="139575"/>
            <a:chExt cx="3954400" cy="1900976"/>
          </a:xfrm>
        </p:grpSpPr>
        <p:sp>
          <p:nvSpPr>
            <p:cNvPr id="843" name="Google Shape;843;p99"/>
            <p:cNvSpPr txBox="1"/>
            <p:nvPr/>
          </p:nvSpPr>
          <p:spPr>
            <a:xfrm>
              <a:off x="7920925" y="139575"/>
              <a:ext cx="305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4" name="Google Shape;844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3825" y="139575"/>
              <a:ext cx="1900976" cy="1900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99"/>
            <p:cNvSpPr txBox="1"/>
            <p:nvPr/>
          </p:nvSpPr>
          <p:spPr>
            <a:xfrm>
              <a:off x="7316975" y="461650"/>
              <a:ext cx="104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Práctica</a:t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0"/>
          <p:cNvSpPr txBox="1"/>
          <p:nvPr/>
        </p:nvSpPr>
        <p:spPr>
          <a:xfrm>
            <a:off x="1264225" y="1119300"/>
            <a:ext cx="702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¡¡Hora de </a:t>
            </a:r>
            <a:r>
              <a:rPr lang="en-US" sz="2100" b="1" err="1"/>
              <a:t>ver</a:t>
            </a:r>
            <a:r>
              <a:rPr lang="en-US" sz="2100" b="1"/>
              <a:t> </a:t>
            </a:r>
            <a:r>
              <a:rPr lang="en-US" sz="2100" b="1" err="1"/>
              <a:t>cuánto</a:t>
            </a:r>
            <a:r>
              <a:rPr lang="en-US" sz="2100" b="1"/>
              <a:t> </a:t>
            </a:r>
            <a:r>
              <a:rPr lang="en-US" sz="2100" b="1" err="1"/>
              <a:t>aprendimos</a:t>
            </a:r>
            <a:r>
              <a:rPr lang="en-US" sz="2100" b="1"/>
              <a:t> </a:t>
            </a:r>
            <a:r>
              <a:rPr lang="en-US" sz="2100" b="1" err="1"/>
              <a:t>en</a:t>
            </a:r>
            <a:r>
              <a:rPr lang="en-US" sz="2100" b="1"/>
              <a:t> las </a:t>
            </a:r>
            <a:r>
              <a:rPr lang="en-US" sz="2100" b="1" err="1"/>
              <a:t>clases</a:t>
            </a:r>
            <a:r>
              <a:rPr lang="en-US" sz="2100" b="1"/>
              <a:t> de </a:t>
            </a:r>
            <a:r>
              <a:rPr lang="en-US" sz="2100" b="1" err="1"/>
              <a:t>Gestión</a:t>
            </a:r>
            <a:r>
              <a:rPr lang="en-US" sz="2100" b="1"/>
              <a:t> de Proyectos!!</a:t>
            </a:r>
            <a:endParaRPr sz="2100" b="1"/>
          </a:p>
        </p:txBody>
      </p:sp>
      <p:pic>
        <p:nvPicPr>
          <p:cNvPr id="852" name="Google Shape;8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613" y="4079175"/>
            <a:ext cx="3465424" cy="19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9274"/>
            <a:ext cx="3781997" cy="21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50" y="2065642"/>
            <a:ext cx="3465425" cy="201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1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861" name="Google Shape;861;p101"/>
          <p:cNvSpPr txBox="1"/>
          <p:nvPr/>
        </p:nvSpPr>
        <p:spPr>
          <a:xfrm>
            <a:off x="391875" y="3051875"/>
            <a:ext cx="7897800" cy="1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refiere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 la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conocimientos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habilidades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técnicas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cumplir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con los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requisitos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un proyecto. (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Verdadero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Falso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862" name="Google Shape;862;p101"/>
          <p:cNvGrpSpPr/>
          <p:nvPr/>
        </p:nvGrpSpPr>
        <p:grpSpPr>
          <a:xfrm>
            <a:off x="195938" y="2783475"/>
            <a:ext cx="8752125" cy="1746900"/>
            <a:chOff x="391875" y="2810300"/>
            <a:chExt cx="8752125" cy="1746900"/>
          </a:xfrm>
        </p:grpSpPr>
        <p:sp>
          <p:nvSpPr>
            <p:cNvPr id="863" name="Google Shape;863;p101"/>
            <p:cNvSpPr txBox="1"/>
            <p:nvPr/>
          </p:nvSpPr>
          <p:spPr>
            <a:xfrm>
              <a:off x="391875" y="3051875"/>
              <a:ext cx="789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4" name="Google Shape;864;p101"/>
            <p:cNvSpPr txBox="1"/>
            <p:nvPr/>
          </p:nvSpPr>
          <p:spPr>
            <a:xfrm>
              <a:off x="553825" y="3441075"/>
              <a:ext cx="8428200" cy="10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just" rtl="0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just" rtl="0">
                <a:spcBef>
                  <a:spcPts val="150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5" name="Google Shape;865;p101"/>
            <p:cNvSpPr/>
            <p:nvPr/>
          </p:nvSpPr>
          <p:spPr>
            <a:xfrm>
              <a:off x="715800" y="2810300"/>
              <a:ext cx="8428200" cy="1746900"/>
            </a:xfrm>
            <a:prstGeom prst="doubleWave">
              <a:avLst>
                <a:gd name="adj1" fmla="val 625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2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872" name="Google Shape;872;p102"/>
          <p:cNvSpPr txBox="1"/>
          <p:nvPr/>
        </p:nvSpPr>
        <p:spPr>
          <a:xfrm>
            <a:off x="391875" y="3051875"/>
            <a:ext cx="7897800" cy="1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gestión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proyectos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refiere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a la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aplicación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conocimientos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habilidades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herramientas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técnicas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cumplir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con los 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requisitos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de un proyecto. (</a:t>
            </a:r>
            <a:r>
              <a:rPr lang="en-US" sz="2000" err="1">
                <a:solidFill>
                  <a:srgbClr val="374151"/>
                </a:solidFill>
                <a:highlight>
                  <a:srgbClr val="99FF66"/>
                </a:highlight>
                <a:latin typeface="Roboto"/>
                <a:ea typeface="Roboto"/>
                <a:cs typeface="Roboto"/>
                <a:sym typeface="Roboto"/>
              </a:rPr>
              <a:t>Verdadero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err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Falso</a:t>
            </a:r>
            <a:r>
              <a:rPr lang="en-US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3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879" name="Google Shape;879;p103"/>
          <p:cNvSpPr txBox="1"/>
          <p:nvPr/>
        </p:nvSpPr>
        <p:spPr>
          <a:xfrm>
            <a:off x="391875" y="3051875"/>
            <a:ext cx="789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80" name="Google Shape;880;p103"/>
          <p:cNvSpPr txBox="1"/>
          <p:nvPr/>
        </p:nvSpPr>
        <p:spPr>
          <a:xfrm>
            <a:off x="606625" y="3051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proyecto no es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esfuerzo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temporal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destinado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único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restricciones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103"/>
          <p:cNvGrpSpPr/>
          <p:nvPr/>
        </p:nvGrpSpPr>
        <p:grpSpPr>
          <a:xfrm>
            <a:off x="282700" y="2850550"/>
            <a:ext cx="8752125" cy="1746900"/>
            <a:chOff x="391875" y="2810300"/>
            <a:chExt cx="8752125" cy="1746900"/>
          </a:xfrm>
        </p:grpSpPr>
        <p:sp>
          <p:nvSpPr>
            <p:cNvPr id="882" name="Google Shape;882;p103"/>
            <p:cNvSpPr txBox="1"/>
            <p:nvPr/>
          </p:nvSpPr>
          <p:spPr>
            <a:xfrm>
              <a:off x="391875" y="3051875"/>
              <a:ext cx="789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3" name="Google Shape;883;p103"/>
            <p:cNvSpPr txBox="1"/>
            <p:nvPr/>
          </p:nvSpPr>
          <p:spPr>
            <a:xfrm>
              <a:off x="492100" y="3513575"/>
              <a:ext cx="8428200" cy="10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just" rtl="0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just" rtl="0">
                <a:spcBef>
                  <a:spcPts val="150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4" name="Google Shape;884;p103"/>
            <p:cNvSpPr/>
            <p:nvPr/>
          </p:nvSpPr>
          <p:spPr>
            <a:xfrm>
              <a:off x="715800" y="2810300"/>
              <a:ext cx="8428200" cy="1746900"/>
            </a:xfrm>
            <a:prstGeom prst="doubleWave">
              <a:avLst>
                <a:gd name="adj1" fmla="val 625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4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891" name="Google Shape;891;p104"/>
          <p:cNvSpPr txBox="1"/>
          <p:nvPr/>
        </p:nvSpPr>
        <p:spPr>
          <a:xfrm>
            <a:off x="391875" y="3051875"/>
            <a:ext cx="789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92" name="Google Shape;892;p104"/>
          <p:cNvSpPr txBox="1"/>
          <p:nvPr/>
        </p:nvSpPr>
        <p:spPr>
          <a:xfrm>
            <a:off x="606625" y="3051875"/>
            <a:ext cx="8428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proyecto no es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esfuerzo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temporal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destinado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crear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servicio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único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restricciones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chemeClr val="dk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Respuesta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correcta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Un proyecto es un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esfuerzo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temporal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destinado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crear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producto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servicio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resultado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único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, con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restricciones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plazo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lang="en-US" sz="2000" err="1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costo</a:t>
            </a:r>
            <a:r>
              <a:rPr lang="en-US" sz="2000">
                <a:solidFill>
                  <a:schemeClr val="dk1"/>
                </a:solidFill>
                <a:highlight>
                  <a:srgbClr val="FF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chemeClr val="dk1"/>
              </a:solidFill>
              <a:highlight>
                <a:srgbClr val="FFFF66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5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grpSp>
        <p:nvGrpSpPr>
          <p:cNvPr id="899" name="Google Shape;899;p105"/>
          <p:cNvGrpSpPr/>
          <p:nvPr/>
        </p:nvGrpSpPr>
        <p:grpSpPr>
          <a:xfrm>
            <a:off x="271100" y="2998200"/>
            <a:ext cx="8752125" cy="1988475"/>
            <a:chOff x="391875" y="2810300"/>
            <a:chExt cx="8752125" cy="1988475"/>
          </a:xfrm>
        </p:grpSpPr>
        <p:sp>
          <p:nvSpPr>
            <p:cNvPr id="900" name="Google Shape;900;p105"/>
            <p:cNvSpPr txBox="1"/>
            <p:nvPr/>
          </p:nvSpPr>
          <p:spPr>
            <a:xfrm>
              <a:off x="391875" y="3051875"/>
              <a:ext cx="789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105"/>
            <p:cNvSpPr txBox="1"/>
            <p:nvPr/>
          </p:nvSpPr>
          <p:spPr>
            <a:xfrm>
              <a:off x="606625" y="3051875"/>
              <a:ext cx="8428200" cy="17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0" algn="just" rtl="0">
                <a:lnSpc>
                  <a:spcPct val="115000"/>
                </a:lnSpc>
                <a:spcBef>
                  <a:spcPts val="15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Los stakeholders de un proyecto son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todas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las personas y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organizaciones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que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tienen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un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interés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o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pueden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ser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afectados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el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proyecto. (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Verdadero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/</a:t>
              </a:r>
              <a:r>
                <a:rPr lang="en-US" sz="2000" err="1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Falso</a:t>
              </a:r>
              <a:r>
                <a:rPr lang="en-US" sz="2000">
                  <a:solidFill>
                    <a:srgbClr val="37415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)</a:t>
              </a:r>
              <a:endParaRPr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just" rtl="0">
                <a:spcBef>
                  <a:spcPts val="150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2" name="Google Shape;902;p105"/>
            <p:cNvSpPr/>
            <p:nvPr/>
          </p:nvSpPr>
          <p:spPr>
            <a:xfrm>
              <a:off x="715800" y="2810300"/>
              <a:ext cx="8428200" cy="1746900"/>
            </a:xfrm>
            <a:prstGeom prst="doubleWave">
              <a:avLst>
                <a:gd name="adj1" fmla="val 625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6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09" name="Google Shape;909;p106"/>
          <p:cNvSpPr txBox="1"/>
          <p:nvPr/>
        </p:nvSpPr>
        <p:spPr>
          <a:xfrm>
            <a:off x="375800" y="3153875"/>
            <a:ext cx="8162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Los stakeholders de un proyecto son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todas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personas y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organizaciones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un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interés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pueden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afectados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proyecto. (</a:t>
            </a:r>
            <a:r>
              <a:rPr lang="en-US" sz="2000" err="1">
                <a:solidFill>
                  <a:srgbClr val="374151"/>
                </a:solidFill>
                <a:highlight>
                  <a:srgbClr val="99FF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solidFill>
                  <a:srgbClr val="37415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solidFill>
                <a:srgbClr val="37415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7"/>
          <p:cNvSpPr txBox="1"/>
          <p:nvPr/>
        </p:nvSpPr>
        <p:spPr>
          <a:xfrm>
            <a:off x="1103175" y="1226675"/>
            <a:ext cx="681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Para responder y pensar entre todos….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¿Verdadero o Falso?</a:t>
            </a:r>
            <a:endParaRPr sz="2600" b="1"/>
          </a:p>
        </p:txBody>
      </p:sp>
      <p:sp>
        <p:nvSpPr>
          <p:cNvPr id="916" name="Google Shape;916;p107"/>
          <p:cNvSpPr/>
          <p:nvPr/>
        </p:nvSpPr>
        <p:spPr>
          <a:xfrm>
            <a:off x="465275" y="2976125"/>
            <a:ext cx="8428200" cy="1746900"/>
          </a:xfrm>
          <a:prstGeom prst="doubleWave">
            <a:avLst>
              <a:gd name="adj1" fmla="val 625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Las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proyectos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incluyen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: Inicio,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Planificación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Ejecución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Seguimiento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y Control, y 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. (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Verdadero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r>
              <a:rPr lang="en-US" sz="2000" err="1">
                <a:latin typeface="Century Gothic"/>
                <a:ea typeface="Century Gothic"/>
                <a:cs typeface="Century Gothic"/>
                <a:sym typeface="Century Gothic"/>
              </a:rPr>
              <a:t>Falso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6764</Words>
  <Application>Microsoft Office PowerPoint</Application>
  <PresentationFormat>Presentación en pantalla (4:3)</PresentationFormat>
  <Paragraphs>869</Paragraphs>
  <Slides>109</Slides>
  <Notes>108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109</vt:i4>
      </vt:variant>
    </vt:vector>
  </HeadingPairs>
  <TitlesOfParts>
    <vt:vector size="120" baseType="lpstr">
      <vt:lpstr>Arial</vt:lpstr>
      <vt:lpstr>Calibri</vt:lpstr>
      <vt:lpstr>Roboto</vt:lpstr>
      <vt:lpstr>Tahoma</vt:lpstr>
      <vt:lpstr>Trebuchet MS</vt:lpstr>
      <vt:lpstr>Noto Sans Symbols</vt:lpstr>
      <vt:lpstr>Century Gothic</vt:lpstr>
      <vt:lpstr>2_Tema de Office</vt:lpstr>
      <vt:lpstr>1_Tema de Office</vt:lpstr>
      <vt:lpstr>4_Tema de Office</vt:lpstr>
      <vt:lpstr>5_Tema de Office</vt:lpstr>
      <vt:lpstr>Conceptos sobre Gestión de Proyectos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Grupos de Procesos de la Gestión de Proyectos</vt:lpstr>
      <vt:lpstr>Grupos de Procesos de la   Gestión de Proyectos</vt:lpstr>
      <vt:lpstr>Presentación de PowerPoint</vt:lpstr>
      <vt:lpstr>Gestión del alcance del Proyecto</vt:lpstr>
      <vt:lpstr>Presentación de PowerPoint</vt:lpstr>
      <vt:lpstr>Formalización  del Proyecto</vt:lpstr>
      <vt:lpstr>Presentación de PowerPoint</vt:lpstr>
      <vt:lpstr>Lanzamiento del Proyecto Kickoff</vt:lpstr>
      <vt:lpstr>Lanzamiento del Proyecto Kickoff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cronograma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Conceptos sobre Gestión de Proyectos  </dc:title>
  <cp:lastModifiedBy>Laura Escalada</cp:lastModifiedBy>
  <cp:revision>1</cp:revision>
  <dcterms:modified xsi:type="dcterms:W3CDTF">2023-06-01T22:23:21Z</dcterms:modified>
</cp:coreProperties>
</file>